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63" r:id="rId2"/>
    <p:sldId id="257" r:id="rId3"/>
    <p:sldId id="295" r:id="rId4"/>
    <p:sldId id="328" r:id="rId5"/>
    <p:sldId id="329" r:id="rId6"/>
    <p:sldId id="330" r:id="rId7"/>
    <p:sldId id="331" r:id="rId8"/>
    <p:sldId id="332" r:id="rId9"/>
    <p:sldId id="340" r:id="rId10"/>
    <p:sldId id="333" r:id="rId11"/>
    <p:sldId id="334" r:id="rId12"/>
    <p:sldId id="341" r:id="rId13"/>
    <p:sldId id="336" r:id="rId14"/>
    <p:sldId id="337" r:id="rId15"/>
    <p:sldId id="342" r:id="rId16"/>
    <p:sldId id="339" r:id="rId17"/>
    <p:sldId id="343" r:id="rId18"/>
    <p:sldId id="338" r:id="rId19"/>
    <p:sldId id="344" r:id="rId20"/>
    <p:sldId id="345" r:id="rId21"/>
    <p:sldId id="346" r:id="rId22"/>
    <p:sldId id="347" r:id="rId23"/>
    <p:sldId id="348" r:id="rId24"/>
    <p:sldId id="349" r:id="rId25"/>
    <p:sldId id="352" r:id="rId26"/>
    <p:sldId id="350" r:id="rId27"/>
    <p:sldId id="366" r:id="rId28"/>
    <p:sldId id="367" r:id="rId29"/>
    <p:sldId id="371" r:id="rId30"/>
    <p:sldId id="374" r:id="rId31"/>
    <p:sldId id="368" r:id="rId32"/>
    <p:sldId id="372" r:id="rId33"/>
    <p:sldId id="373" r:id="rId34"/>
    <p:sldId id="375" r:id="rId35"/>
    <p:sldId id="351" r:id="rId36"/>
    <p:sldId id="353" r:id="rId37"/>
    <p:sldId id="355" r:id="rId38"/>
    <p:sldId id="354" r:id="rId39"/>
    <p:sldId id="356" r:id="rId40"/>
    <p:sldId id="357" r:id="rId41"/>
    <p:sldId id="358" r:id="rId42"/>
    <p:sldId id="359" r:id="rId43"/>
    <p:sldId id="376" r:id="rId44"/>
    <p:sldId id="378" r:id="rId45"/>
    <p:sldId id="379" r:id="rId46"/>
    <p:sldId id="380" r:id="rId47"/>
    <p:sldId id="381" r:id="rId48"/>
    <p:sldId id="377" r:id="rId49"/>
    <p:sldId id="360" r:id="rId50"/>
    <p:sldId id="361" r:id="rId51"/>
    <p:sldId id="382" r:id="rId52"/>
    <p:sldId id="383" r:id="rId53"/>
    <p:sldId id="384" r:id="rId54"/>
    <p:sldId id="258" r:id="rId55"/>
    <p:sldId id="259" r:id="rId56"/>
    <p:sldId id="260" r:id="rId57"/>
    <p:sldId id="261" r:id="rId58"/>
    <p:sldId id="385" r:id="rId59"/>
    <p:sldId id="264" r:id="rId60"/>
    <p:sldId id="322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... Alice" initials=".A" lastIdx="1" clrIdx="0">
    <p:extLst>
      <p:ext uri="{19B8F6BF-5375-455C-9EA6-DF929625EA0E}">
        <p15:presenceInfo xmlns:p15="http://schemas.microsoft.com/office/powerpoint/2012/main" userId="3cc7a5f80e6902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7F51"/>
    <a:srgbClr val="4472C4"/>
    <a:srgbClr val="F9FEF8"/>
    <a:srgbClr val="F8FDF7"/>
    <a:srgbClr val="FFFFFF"/>
    <a:srgbClr val="D6F2E1"/>
    <a:srgbClr val="74DE95"/>
    <a:srgbClr val="8A0000"/>
    <a:srgbClr val="A8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85" autoAdjust="0"/>
    <p:restoredTop sz="94660"/>
  </p:normalViewPr>
  <p:slideViewPr>
    <p:cSldViewPr snapToGrid="0">
      <p:cViewPr>
        <p:scale>
          <a:sx n="125" d="100"/>
          <a:sy n="125" d="100"/>
        </p:scale>
        <p:origin x="3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6C6DB6-158B-4CA2-8712-B31A59A6262C}" type="datetimeFigureOut">
              <a:rPr lang="it-IT" smtClean="0"/>
              <a:t>12/10/2021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6226A-EEBE-40C8-9E07-7B659C4CFB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486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69D4F8A2-F88F-4DCF-9CC1-CE11561937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5DD670E-1D21-450A-98C1-C0FFB3F078F3}" type="slidenum">
              <a:rPr lang="it-IT" altLang="it-IT" sz="1200" smtClean="0">
                <a:solidFill>
                  <a:schemeClr val="tx1"/>
                </a:solidFill>
              </a:rPr>
              <a:pPr/>
              <a:t>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5D24393-DE14-4F5E-84A9-C69C25D470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9A8285B9-41B6-4489-8F30-866B3D1807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80AABC65-FFAA-49A0-97EC-81504AAE40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514972C-0B66-4A5D-81DD-DB5482129971}" type="slidenum">
              <a:rPr lang="it-IT" altLang="it-IT" sz="1200" smtClean="0">
                <a:solidFill>
                  <a:schemeClr val="tx1"/>
                </a:solidFill>
              </a:rPr>
              <a:pPr/>
              <a:t>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324D0B4F-1018-40D0-B36D-85B77AD3CB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1BCDEE7-5547-4072-BC6F-718ED13955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12/10/2021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493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12/10/2021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582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12/10/2021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6305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3A0F4A-8759-40AE-9E68-F9A598B2EE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05C8C3-EFD7-47A5-BFAD-2CC2FC3C5051}" type="datetime1">
              <a:rPr lang="it-IT" altLang="it-IT"/>
              <a:pPr>
                <a:defRPr/>
              </a:pPr>
              <a:t>12/10/2021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AEACD-A78D-4358-9DB9-E26303A6D9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CFA4-F5D5-438E-AA96-F46B8B4007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A9F0046-FBF3-4F8E-AF75-F21965C1867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45535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12/10/2021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118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12/10/2021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071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12/10/2021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3701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12/10/2021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7524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12/10/2021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5842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12/10/2021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04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12/10/2021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4633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12/10/2021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9113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E3DF9-6516-46AD-9345-CC3D62CF6BF9}" type="datetimeFigureOut">
              <a:rPr lang="it-IT" smtClean="0"/>
              <a:t>12/10/2021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598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2CE60205-7B7E-48F1-95F0-2D5ECCBB1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2818069"/>
          </a:xfrm>
          <a:prstGeom prst="rect">
            <a:avLst/>
          </a:prstGeom>
          <a:solidFill>
            <a:srgbClr val="007F51"/>
          </a:solidFill>
          <a:ln>
            <a:noFill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 dirty="0">
              <a:solidFill>
                <a:schemeClr val="bg1"/>
              </a:solidFill>
            </a:endParaRPr>
          </a:p>
        </p:txBody>
      </p:sp>
      <p:sp>
        <p:nvSpPr>
          <p:cNvPr id="4100" name="CasellaDiTesto 2">
            <a:extLst>
              <a:ext uri="{FF2B5EF4-FFF2-40B4-BE49-F238E27FC236}">
                <a16:creationId xmlns:a16="http://schemas.microsoft.com/office/drawing/2014/main" id="{B849CB4A-C080-4954-90B6-8CA325FB4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27" y="747713"/>
            <a:ext cx="891299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20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</a:t>
            </a:r>
            <a:r>
              <a:rPr lang="it-IT" altLang="it-IT" sz="2000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mokup</a:t>
            </a:r>
            <a:r>
              <a:rPr lang="it-IT" altLang="it-IT" sz="20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per la prototipazione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20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di architetture di controllo per Tokamak.</a:t>
            </a:r>
            <a:endParaRPr lang="it-IT" altLang="it-IT" sz="16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101" name="CasellaDiTesto 3">
            <a:extLst>
              <a:ext uri="{FF2B5EF4-FFF2-40B4-BE49-F238E27FC236}">
                <a16:creationId xmlns:a16="http://schemas.microsoft.com/office/drawing/2014/main" id="{8C2BF79A-AC6B-4D4C-8D4C-94776425D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338" y="4225703"/>
            <a:ext cx="2501900" cy="190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Relatore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Prof. Daniele Carnevale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lang="it-IT" altLang="it-IT" sz="1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Correlatore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Marco Passeri</a:t>
            </a:r>
          </a:p>
        </p:txBody>
      </p:sp>
      <p:sp>
        <p:nvSpPr>
          <p:cNvPr id="4102" name="CasellaDiTesto 1">
            <a:extLst>
              <a:ext uri="{FF2B5EF4-FFF2-40B4-BE49-F238E27FC236}">
                <a16:creationId xmlns:a16="http://schemas.microsoft.com/office/drawing/2014/main" id="{ECD3B9FD-57A1-41EF-B407-736C9D2B4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2221" y="4232175"/>
            <a:ext cx="1978441" cy="79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Candidato 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Emanuele Alfano</a:t>
            </a:r>
          </a:p>
        </p:txBody>
      </p:sp>
      <p:sp>
        <p:nvSpPr>
          <p:cNvPr id="4103" name="CasellaDiTesto 2">
            <a:extLst>
              <a:ext uri="{FF2B5EF4-FFF2-40B4-BE49-F238E27FC236}">
                <a16:creationId xmlns:a16="http://schemas.microsoft.com/office/drawing/2014/main" id="{1B094485-D881-4845-9985-C7CD3E575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75" y="6342063"/>
            <a:ext cx="22320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A.A 2020/2021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A6B33D-8FFC-47C9-A2F0-074820A94FDC}"/>
              </a:ext>
            </a:extLst>
          </p:cNvPr>
          <p:cNvSpPr txBox="1"/>
          <p:nvPr/>
        </p:nvSpPr>
        <p:spPr>
          <a:xfrm>
            <a:off x="0" y="2865506"/>
            <a:ext cx="9144000" cy="765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D88FAAE-A421-49B5-B2CF-A0204D57258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2" y="3003726"/>
            <a:ext cx="4481195" cy="10363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4437"/>
            <a:ext cx="4724666" cy="1204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3600" b="1" u="sng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Trasformatore</a:t>
            </a:r>
            <a:r>
              <a:rPr lang="en-US" altLang="it-IT" sz="36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, un </a:t>
            </a:r>
            <a:r>
              <a:rPr lang="en-US" altLang="it-IT" sz="3600" b="1" u="sng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Modello</a:t>
            </a:r>
            <a:r>
              <a:rPr lang="en-US" altLang="it-IT" sz="36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 di Tokamak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C27D9D-F93D-4341-9917-8A8FBB30B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7" r="43453"/>
          <a:stretch/>
        </p:blipFill>
        <p:spPr bwMode="auto">
          <a:xfrm>
            <a:off x="3580599" y="10"/>
            <a:ext cx="5563402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41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065263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Circuito equivalente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79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latin typeface="Palatino Linotype" panose="02040502050505030304" pitchFamily="18" charset="0"/>
              </a:rPr>
              <a:t>Matematicamente è possibile modellare la dinamica della corrente </a:t>
            </a:r>
            <a:r>
              <a:rPr lang="it-IT" altLang="it-IT" sz="1600" b="1" dirty="0">
                <a:latin typeface="Palatino Linotype" panose="02040502050505030304" pitchFamily="18" charset="0"/>
              </a:rPr>
              <a:t>Bobina</a:t>
            </a:r>
            <a:r>
              <a:rPr lang="it-IT" altLang="it-IT" sz="1600" dirty="0">
                <a:latin typeface="Palatino Linotype" panose="02040502050505030304" pitchFamily="18" charset="0"/>
              </a:rPr>
              <a:t> - </a:t>
            </a:r>
            <a:r>
              <a:rPr lang="it-IT" altLang="it-IT" sz="1600" b="1" dirty="0">
                <a:latin typeface="Palatino Linotype" panose="02040502050505030304" pitchFamily="18" charset="0"/>
              </a:rPr>
              <a:t>Plasma</a:t>
            </a:r>
            <a:r>
              <a:rPr lang="it-IT" altLang="it-IT" sz="1600" dirty="0">
                <a:latin typeface="Palatino Linotype" panose="02040502050505030304" pitchFamily="18" charset="0"/>
              </a:rPr>
              <a:t> con la stessa dinamica un </a:t>
            </a:r>
            <a:r>
              <a:rPr lang="it-IT" altLang="it-IT" sz="1600" i="1" u="sng" dirty="0">
                <a:latin typeface="Palatino Linotype" panose="02040502050505030304" pitchFamily="18" charset="0"/>
              </a:rPr>
              <a:t>Trasformatore Ideale Monofase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5B7510-4EC2-405C-A8B5-67870B7A5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7" y="1749100"/>
            <a:ext cx="8855427" cy="434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9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50984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Circuito equivalente, Semplificazione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79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latin typeface="Palatino Linotype" panose="02040502050505030304" pitchFamily="18" charset="0"/>
              </a:rPr>
              <a:t>Dagli studi condotti sui Tokamak, risulta possibile ignorare l’effetto di mutua induttanza tra il </a:t>
            </a:r>
            <a:r>
              <a:rPr lang="it-IT" altLang="it-IT" sz="1600" b="1" dirty="0">
                <a:latin typeface="Palatino Linotype" panose="02040502050505030304" pitchFamily="18" charset="0"/>
              </a:rPr>
              <a:t>Plasma</a:t>
            </a:r>
            <a:r>
              <a:rPr lang="it-IT" altLang="it-IT" sz="1600" dirty="0">
                <a:latin typeface="Palatino Linotype" panose="02040502050505030304" pitchFamily="18" charset="0"/>
              </a:rPr>
              <a:t> </a:t>
            </a:r>
            <a:r>
              <a:rPr lang="it-IT" altLang="it-IT" sz="1600" dirty="0">
                <a:latin typeface="Palatino Linotype" panose="02040502050505030304" pitchFamily="18" charset="0"/>
                <a:sym typeface="Wingdings" panose="05000000000000000000" pitchFamily="2" charset="2"/>
              </a:rPr>
              <a:t></a:t>
            </a:r>
            <a:r>
              <a:rPr lang="it-IT" altLang="it-IT" sz="1600" dirty="0">
                <a:latin typeface="Palatino Linotype" panose="02040502050505030304" pitchFamily="18" charset="0"/>
              </a:rPr>
              <a:t> </a:t>
            </a:r>
            <a:r>
              <a:rPr lang="it-IT" altLang="it-IT" sz="1600" b="1" dirty="0">
                <a:latin typeface="Palatino Linotype" panose="02040502050505030304" pitchFamily="18" charset="0"/>
              </a:rPr>
              <a:t>Bobina</a:t>
            </a:r>
            <a:r>
              <a:rPr lang="it-IT" altLang="it-IT" sz="1600" dirty="0">
                <a:latin typeface="Palatino Linotype" panose="02040502050505030304" pitchFamily="18" charset="0"/>
              </a:rPr>
              <a:t>, e considerare solo l’effetto </a:t>
            </a:r>
            <a:r>
              <a:rPr lang="it-IT" altLang="it-IT" sz="1600" b="1" dirty="0">
                <a:latin typeface="Palatino Linotype" panose="02040502050505030304" pitchFamily="18" charset="0"/>
              </a:rPr>
              <a:t>Bobina </a:t>
            </a:r>
            <a:r>
              <a:rPr lang="it-IT" altLang="it-IT" sz="1600" b="1" dirty="0">
                <a:latin typeface="Palatino Linotype" panose="02040502050505030304" pitchFamily="18" charset="0"/>
                <a:sym typeface="Wingdings" panose="05000000000000000000" pitchFamily="2" charset="2"/>
              </a:rPr>
              <a:t> Plasma</a:t>
            </a:r>
            <a:r>
              <a:rPr lang="it-IT" altLang="it-IT" sz="1600" dirty="0">
                <a:latin typeface="Palatino Linotype" panose="02040502050505030304" pitchFamily="18" charset="0"/>
              </a:rPr>
              <a:t> </a:t>
            </a:r>
            <a:endParaRPr lang="it-IT" altLang="it-IT" sz="1600" b="1" i="1" u="sng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BE6952E-D4EB-4CFB-BB6D-32F7E5A7F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36" y="1973179"/>
            <a:ext cx="8793327" cy="375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47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63642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799438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Dal circuito alla dinamica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79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latin typeface="Palatino Linotype" panose="02040502050505030304" pitchFamily="18" charset="0"/>
              </a:rPr>
              <a:t>Usando la </a:t>
            </a:r>
            <a:r>
              <a:rPr lang="it-IT" altLang="it-IT" sz="1600" i="1" dirty="0">
                <a:latin typeface="Palatino Linotype" panose="02040502050505030304" pitchFamily="18" charset="0"/>
              </a:rPr>
              <a:t>Seconda legge di Kirchhoff (legge delle maglie) </a:t>
            </a:r>
            <a:r>
              <a:rPr lang="it-IT" altLang="it-IT" sz="1600" dirty="0">
                <a:latin typeface="Palatino Linotype" panose="02040502050505030304" pitchFamily="18" charset="0"/>
              </a:rPr>
              <a:t>siamo in grado di ottenere per entrambe le maglie del circuito la loro dinamica:</a:t>
            </a:r>
            <a:endParaRPr lang="it-IT" altLang="it-IT" sz="1400" b="1" i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6EC83E3-432D-4E2F-9A2A-D6BCA381B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5054"/>
            <a:ext cx="9138358" cy="39034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7C59CD5-4A0D-4248-BFCC-C951814810AD}"/>
                  </a:ext>
                </a:extLst>
              </p:cNvPr>
              <p:cNvSpPr txBox="1"/>
              <p:nvPr/>
            </p:nvSpPr>
            <p:spPr>
              <a:xfrm>
                <a:off x="5183204" y="5477465"/>
                <a:ext cx="3324885" cy="557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𝑒𝑚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it-IT" sz="3200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7C59CD5-4A0D-4248-BFCC-C95181481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204" y="5477465"/>
                <a:ext cx="3324885" cy="557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A881DAD-BCB2-4332-A691-04F37346E42B}"/>
                  </a:ext>
                </a:extLst>
              </p:cNvPr>
              <p:cNvSpPr txBox="1"/>
              <p:nvPr/>
            </p:nvSpPr>
            <p:spPr>
              <a:xfrm>
                <a:off x="635911" y="5502119"/>
                <a:ext cx="3607077" cy="508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it-IT" sz="3200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A881DAD-BCB2-4332-A691-04F37346E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11" y="5502119"/>
                <a:ext cx="3607077" cy="5080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0DC711D-1F64-47FA-B0D9-2B0507F78159}"/>
                  </a:ext>
                </a:extLst>
              </p:cNvPr>
              <p:cNvSpPr txBox="1"/>
              <p:nvPr/>
            </p:nvSpPr>
            <p:spPr>
              <a:xfrm>
                <a:off x="3886199" y="2419479"/>
                <a:ext cx="2086207" cy="417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𝑒𝑚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𝑇𝑝</m:t>
                          </m:r>
                        </m:sub>
                      </m:sSub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it-IT" sz="2400" b="0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0DC711D-1F64-47FA-B0D9-2B0507F78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199" y="2419479"/>
                <a:ext cx="2086207" cy="4179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142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929555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Funzione di trasferimento Plasma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9BA28CE-FBD8-4C1F-9DEC-80E423933416}"/>
              </a:ext>
            </a:extLst>
          </p:cNvPr>
          <p:cNvSpPr txBox="1"/>
          <p:nvPr/>
        </p:nvSpPr>
        <p:spPr>
          <a:xfrm>
            <a:off x="132347" y="1010465"/>
            <a:ext cx="4439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Usando come ingredienti di base l’equazione della dinamica, troviamo la sua funzione di trasferimento con Laplace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80225985-B92E-4365-8532-D400606E5D23}"/>
                  </a:ext>
                </a:extLst>
              </p:cNvPr>
              <p:cNvSpPr txBox="1"/>
              <p:nvPr/>
            </p:nvSpPr>
            <p:spPr>
              <a:xfrm>
                <a:off x="4781628" y="832628"/>
                <a:ext cx="3534937" cy="1279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𝑒𝑚</m:t>
                                    </m:r>
                                  </m:sub>
                                </m:sSub>
                                <m:r>
                                  <a:rPr lang="it-IT" sz="3200" i="1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𝑇𝑝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32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𝑒𝑚</m:t>
                                    </m:r>
                                  </m:sub>
                                </m:sSub>
                                <m:r>
                                  <a:rPr lang="it-IT" sz="32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32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it-IT" sz="3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2800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80225985-B92E-4365-8532-D400606E5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628" y="832628"/>
                <a:ext cx="3534937" cy="12790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D3DD9C51-5264-46BA-BEA2-F9A817DAB0A7}"/>
                  </a:ext>
                </a:extLst>
              </p:cNvPr>
              <p:cNvSpPr txBox="1"/>
              <p:nvPr/>
            </p:nvSpPr>
            <p:spPr>
              <a:xfrm>
                <a:off x="117113" y="2416619"/>
                <a:ext cx="9329029" cy="494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𝑇𝑝</m:t>
                          </m:r>
                        </m:sub>
                      </m:sSub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  ⇒ 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𝑇𝑝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⇒    </m:t>
                      </m:r>
                    </m:oMath>
                  </m:oMathPara>
                </a14:m>
                <a:endParaRPr lang="it-IT" sz="2800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D3DD9C51-5264-46BA-BEA2-F9A817DAB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13" y="2416619"/>
                <a:ext cx="9329029" cy="4949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7EEEEFB-E559-4D88-A120-4B2112DACFEB}"/>
                  </a:ext>
                </a:extLst>
              </p:cNvPr>
              <p:cNvSpPr txBox="1"/>
              <p:nvPr/>
            </p:nvSpPr>
            <p:spPr>
              <a:xfrm>
                <a:off x="2322213" y="3570890"/>
                <a:ext cx="4468197" cy="1529143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𝑡𝑝</m:t>
                              </m:r>
                            </m:sub>
                          </m:sSub>
                        </m:num>
                        <m:den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4000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7EEEEFB-E559-4D88-A120-4B2112DA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213" y="3570890"/>
                <a:ext cx="4468197" cy="1529143"/>
              </a:xfrm>
              <a:prstGeom prst="roundRect">
                <a:avLst>
                  <a:gd name="adj" fmla="val 21703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5893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153975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Funzione di trasferimento Primario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9BA28CE-FBD8-4C1F-9DEC-80E423933416}"/>
              </a:ext>
            </a:extLst>
          </p:cNvPr>
          <p:cNvSpPr txBox="1"/>
          <p:nvPr/>
        </p:nvSpPr>
        <p:spPr>
          <a:xfrm>
            <a:off x="117113" y="928370"/>
            <a:ext cx="475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Con un procedimento Equivalente otteniamo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D3DD9C51-5264-46BA-BEA2-F9A817DAB0A7}"/>
                  </a:ext>
                </a:extLst>
              </p:cNvPr>
              <p:cNvSpPr txBox="1"/>
              <p:nvPr/>
            </p:nvSpPr>
            <p:spPr>
              <a:xfrm>
                <a:off x="288573" y="1896351"/>
                <a:ext cx="80208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)  ⇒ 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)⇒    </m:t>
                      </m:r>
                    </m:oMath>
                  </m:oMathPara>
                </a14:m>
                <a:endParaRPr lang="it-IT" sz="2800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D3DD9C51-5264-46BA-BEA2-F9A817DAB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73" y="1896351"/>
                <a:ext cx="8020849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7EEEEFB-E559-4D88-A120-4B2112DACFEB}"/>
                  </a:ext>
                </a:extLst>
              </p:cNvPr>
              <p:cNvSpPr txBox="1"/>
              <p:nvPr/>
            </p:nvSpPr>
            <p:spPr>
              <a:xfrm>
                <a:off x="2496372" y="2392311"/>
                <a:ext cx="4160473" cy="1470741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4000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7EEEEFB-E559-4D88-A120-4B2112DA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372" y="2392311"/>
                <a:ext cx="4160473" cy="1470741"/>
              </a:xfrm>
              <a:prstGeom prst="roundRect">
                <a:avLst>
                  <a:gd name="adj" fmla="val 21703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820360D-B80F-45DC-A264-7BF334A39786}"/>
                  </a:ext>
                </a:extLst>
              </p:cNvPr>
              <p:cNvSpPr txBox="1"/>
              <p:nvPr/>
            </p:nvSpPr>
            <p:spPr>
              <a:xfrm>
                <a:off x="4875632" y="741756"/>
                <a:ext cx="3706336" cy="732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)=</m:t>
                          </m:r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3200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820360D-B80F-45DC-A264-7BF334A39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32" y="741756"/>
                <a:ext cx="3706336" cy="7326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32FBD7B4-07AF-4A56-BD53-67BD9709EBDD}"/>
                  </a:ext>
                </a:extLst>
              </p:cNvPr>
              <p:cNvSpPr txBox="1"/>
              <p:nvPr/>
            </p:nvSpPr>
            <p:spPr>
              <a:xfrm>
                <a:off x="61180" y="5180294"/>
                <a:ext cx="3355470" cy="531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d>
                        <m:d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it-IT" sz="32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32FBD7B4-07AF-4A56-BD53-67BD9709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0" y="5180294"/>
                <a:ext cx="3355470" cy="531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297BEE9E-AE30-4A30-8007-1B0AB4DC5130}"/>
              </a:ext>
            </a:extLst>
          </p:cNvPr>
          <p:cNvSpPr txBox="1"/>
          <p:nvPr/>
        </p:nvSpPr>
        <p:spPr>
          <a:xfrm>
            <a:off x="0" y="4114739"/>
            <a:ext cx="914400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C’è tutta via da osservare che:</a:t>
            </a: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A355475E-7324-4E64-BE09-F96EA4E91D87}"/>
              </a:ext>
            </a:extLst>
          </p:cNvPr>
          <p:cNvSpPr/>
          <p:nvPr/>
        </p:nvSpPr>
        <p:spPr>
          <a:xfrm>
            <a:off x="3632085" y="5246951"/>
            <a:ext cx="666912" cy="398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49A6883E-541A-45F3-9D6A-41378BBC14C5}"/>
                  </a:ext>
                </a:extLst>
              </p:cNvPr>
              <p:cNvSpPr txBox="1"/>
              <p:nvPr/>
            </p:nvSpPr>
            <p:spPr>
              <a:xfrm>
                <a:off x="4419600" y="4649034"/>
                <a:ext cx="4454847" cy="1570334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4000" dirty="0"/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49A6883E-541A-45F3-9D6A-41378BBC1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4649034"/>
                <a:ext cx="4454847" cy="1570334"/>
              </a:xfrm>
              <a:prstGeom prst="roundRect">
                <a:avLst>
                  <a:gd name="adj" fmla="val 21703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05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278313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Circuito di Misura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7">
                <a:extLst>
                  <a:ext uri="{FF2B5EF4-FFF2-40B4-BE49-F238E27FC236}">
                    <a16:creationId xmlns:a16="http://schemas.microsoft.com/office/drawing/2014/main" id="{76478CA0-30FA-4AA3-847C-2F989C1108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3799" y="4443590"/>
                <a:ext cx="8696401" cy="1743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822433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just">
                  <a:lnSpc>
                    <a:spcPct val="15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it-IT" altLang="it-IT" sz="1800" dirty="0">
                    <a:latin typeface="Palatino Linotype" panose="02040502050505030304" pitchFamily="18" charset="0"/>
                  </a:rPr>
                  <a:t>Nella realtà, anche se interessati alla </a:t>
                </a:r>
                <a:r>
                  <a:rPr lang="it-IT" altLang="it-IT" sz="1800" i="1" dirty="0">
                    <a:latin typeface="Palatino Linotype" panose="02040502050505030304" pitchFamily="18" charset="0"/>
                  </a:rPr>
                  <a:t>corrente di Plasma</a:t>
                </a:r>
                <a:r>
                  <a:rPr lang="it-IT" altLang="it-IT" sz="1800" dirty="0">
                    <a:latin typeface="Palatino Linotype" panose="02040502050505030304" pitchFamily="18" charset="0"/>
                  </a:rPr>
                  <a:t> non è possibile misurarla direttamente. Dall’equazione della dinamica abbiamo però che, in caso la corrente di Plasma è costante, allora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𝑒𝑚</m:t>
                        </m:r>
                      </m:sub>
                    </m:sSub>
                    <m:r>
                      <a:rPr lang="it-IT" alt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altLang="it-IT" sz="1800" dirty="0">
                    <a:latin typeface="Palatino Linotype" panose="02040502050505030304" pitchFamily="18" charset="0"/>
                  </a:rPr>
                  <a:t>.</a:t>
                </a:r>
              </a:p>
              <a:p>
                <a:pPr algn="just">
                  <a:lnSpc>
                    <a:spcPct val="15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it-IT" altLang="it-IT" sz="1800" dirty="0">
                    <a:latin typeface="Palatino Linotype" panose="02040502050505030304" pitchFamily="18" charset="0"/>
                  </a:rPr>
                  <a:t>Usiamo quindi la Tensione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altLang="it-IT" sz="1800" i="1" dirty="0">
                    <a:latin typeface="Palatino Linotype" panose="02040502050505030304" pitchFamily="18" charset="0"/>
                  </a:rPr>
                  <a:t> </a:t>
                </a:r>
                <a:r>
                  <a:rPr lang="it-IT" altLang="it-IT" sz="1800" dirty="0">
                    <a:latin typeface="Palatino Linotype" panose="02040502050505030304" pitchFamily="18" charset="0"/>
                  </a:rPr>
                  <a:t>come indice per la corrente</a:t>
                </a:r>
                <a:endParaRPr lang="it-IT" altLang="it-IT" sz="1800" i="1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6" name="CasellaDiTesto 7">
                <a:extLst>
                  <a:ext uri="{FF2B5EF4-FFF2-40B4-BE49-F238E27FC236}">
                    <a16:creationId xmlns:a16="http://schemas.microsoft.com/office/drawing/2014/main" id="{76478CA0-30FA-4AA3-847C-2F989C110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3799" y="4443590"/>
                <a:ext cx="8696401" cy="1743234"/>
              </a:xfrm>
              <a:prstGeom prst="rect">
                <a:avLst/>
              </a:prstGeom>
              <a:blipFill>
                <a:blip r:embed="rId2"/>
                <a:stretch>
                  <a:fillRect l="-631" r="-561" b="-454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3C1F255E-91C2-4861-8511-488FC2506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1828"/>
            <a:ext cx="9144000" cy="390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41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73426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Funzione di trasferimento Complessiva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804305"/>
            <a:ext cx="8696401" cy="46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Unendo insieme i 3 tasselli otteniamo la funzione di trasferimento complessiva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4F62ECD-212D-4D8F-82B8-FED4A96FB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4581"/>
            <a:ext cx="9144000" cy="17461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D18A29D-4763-49B2-9E69-2588DB76BAEE}"/>
                  </a:ext>
                </a:extLst>
              </p:cNvPr>
              <p:cNvSpPr txBox="1"/>
              <p:nvPr/>
            </p:nvSpPr>
            <p:spPr>
              <a:xfrm>
                <a:off x="1050233" y="1397375"/>
                <a:ext cx="7348334" cy="1553372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𝑡𝑝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4000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D18A29D-4763-49B2-9E69-2588DB76B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33" y="1397375"/>
                <a:ext cx="7348334" cy="1553372"/>
              </a:xfrm>
              <a:prstGeom prst="roundRect">
                <a:avLst>
                  <a:gd name="adj" fmla="val 21703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951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286969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Misura di Corrente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804305"/>
            <a:ext cx="8696401" cy="46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it-IT" sz="1800" dirty="0">
                <a:latin typeface="Palatino Linotype" panose="02040502050505030304" pitchFamily="18" charset="0"/>
              </a:rPr>
              <a:t>Per la </a:t>
            </a:r>
            <a:r>
              <a:rPr lang="it-IT" altLang="it-IT" sz="1800" dirty="0">
                <a:latin typeface="Palatino Linotype" panose="02040502050505030304" pitchFamily="18" charset="0"/>
              </a:rPr>
              <a:t>misura</a:t>
            </a:r>
            <a:r>
              <a:rPr lang="en-US" altLang="it-IT" sz="1800" dirty="0">
                <a:latin typeface="Palatino Linotype" panose="02040502050505030304" pitchFamily="18" charset="0"/>
              </a:rPr>
              <a:t> di </a:t>
            </a:r>
            <a:r>
              <a:rPr lang="en-US" altLang="it-IT" sz="1800" dirty="0" err="1">
                <a:latin typeface="Palatino Linotype" panose="02040502050505030304" pitchFamily="18" charset="0"/>
              </a:rPr>
              <a:t>corrente</a:t>
            </a:r>
            <a:r>
              <a:rPr lang="en-US" altLang="it-IT" sz="1800" dirty="0">
                <a:latin typeface="Palatino Linotype" panose="02040502050505030304" pitchFamily="18" charset="0"/>
              </a:rPr>
              <a:t> </a:t>
            </a:r>
            <a:r>
              <a:rPr lang="en-US" altLang="it-IT" sz="1800" dirty="0" err="1">
                <a:latin typeface="Palatino Linotype" panose="02040502050505030304" pitchFamily="18" charset="0"/>
              </a:rPr>
              <a:t>usiamo</a:t>
            </a:r>
            <a:r>
              <a:rPr lang="en-US" altLang="it-IT" sz="1800" dirty="0">
                <a:latin typeface="Palatino Linotype" panose="02040502050505030304" pitchFamily="18" charset="0"/>
              </a:rPr>
              <a:t> un Allegro, High-Precision Linear Current Sensor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DA8B879-FF61-4432-9C85-AF2CAE413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1" y="1926610"/>
            <a:ext cx="8907118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73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219699" cy="83099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Misura di Corrente, Schema interno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D19BDA-E92D-4CC9-908A-E3ADA4089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0" y="840594"/>
            <a:ext cx="7459579" cy="531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1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4176A081-749B-4704-8534-774E43925FA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57BABE2-E340-4571-81F4-D2B435AA7576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12/10/2021</a:t>
            </a:fld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F6044DC8-16D1-4D05-854D-34534EDE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 dirty="0">
                <a:solidFill>
                  <a:schemeClr val="bg1"/>
                </a:solidFill>
              </a:rPr>
              <a:t>Titolo Presentazione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592A4D55-5770-45C6-8543-BA9E1663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 dirty="0">
                <a:solidFill>
                  <a:schemeClr val="bg1"/>
                </a:solidFill>
              </a:rPr>
              <a:t>Pagina </a:t>
            </a:r>
            <a:fld id="{02BCDFA7-8179-4428-8DF5-8B30E94DCC98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6149" name="Rectangle 8">
            <a:extLst>
              <a:ext uri="{FF2B5EF4-FFF2-40B4-BE49-F238E27FC236}">
                <a16:creationId xmlns:a16="http://schemas.microsoft.com/office/drawing/2014/main" id="{791C6BB1-A87E-4CC4-A357-10B0DD372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 dirty="0">
              <a:solidFill>
                <a:schemeClr val="bg1"/>
              </a:solidFill>
            </a:endParaRPr>
          </a:p>
        </p:txBody>
      </p:sp>
      <p:sp>
        <p:nvSpPr>
          <p:cNvPr id="6150" name="CasellaDiTesto 7">
            <a:extLst>
              <a:ext uri="{FF2B5EF4-FFF2-40B4-BE49-F238E27FC236}">
                <a16:creationId xmlns:a16="http://schemas.microsoft.com/office/drawing/2014/main" id="{2BC286E0-137E-434F-B7E4-239ADB860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883407"/>
            <a:ext cx="8855427" cy="1162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latin typeface="Palatino Linotype" panose="02040502050505030304" pitchFamily="18" charset="0"/>
              </a:rPr>
              <a:t>Sviluppo di tecniche di controllo per le correnti di plasma in un impianto Tokamak,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latin typeface="Palatino Linotype" panose="02040502050505030304" pitchFamily="18" charset="0"/>
              </a:rPr>
              <a:t>Realizzazione di una scheda Embedded su cui applicare il controllo sviluppato per un impianto equivalente</a:t>
            </a: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2F60C189-D39D-4660-B473-F7154E59705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 dirty="0"/>
          </a:p>
        </p:txBody>
      </p:sp>
      <p:sp>
        <p:nvSpPr>
          <p:cNvPr id="6153" name="CasellaDiTesto 3">
            <a:extLst>
              <a:ext uri="{FF2B5EF4-FFF2-40B4-BE49-F238E27FC236}">
                <a16:creationId xmlns:a16="http://schemas.microsoft.com/office/drawing/2014/main" id="{B34B3178-6BB4-4ACF-AEE5-5AB849B4E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2209279"/>
            <a:ext cx="3926430" cy="1677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Clr>
                <a:schemeClr val="tx1"/>
              </a:buClr>
            </a:pPr>
            <a:r>
              <a:rPr lang="it-IT" altLang="it-IT" sz="1800" dirty="0">
                <a:latin typeface="Palatino Linotype" panose="02040502050505030304" pitchFamily="18" charset="0"/>
              </a:rPr>
              <a:t>Introduzione</a:t>
            </a:r>
          </a:p>
          <a:p>
            <a:pPr>
              <a:lnSpc>
                <a:spcPct val="200000"/>
              </a:lnSpc>
              <a:spcBef>
                <a:spcPct val="0"/>
              </a:spcBef>
              <a:buClr>
                <a:schemeClr val="tx1"/>
              </a:buClr>
            </a:pPr>
            <a:r>
              <a:rPr lang="it-IT" altLang="it-IT" sz="1800" dirty="0">
                <a:latin typeface="Palatino Linotype" panose="02040502050505030304" pitchFamily="18" charset="0"/>
              </a:rPr>
              <a:t>Prototipo</a:t>
            </a:r>
          </a:p>
          <a:p>
            <a:pPr>
              <a:lnSpc>
                <a:spcPct val="200000"/>
              </a:lnSpc>
              <a:spcBef>
                <a:spcPct val="0"/>
              </a:spcBef>
              <a:buClr>
                <a:schemeClr val="tx1"/>
              </a:buClr>
            </a:pPr>
            <a:r>
              <a:rPr lang="it-IT" altLang="it-IT" sz="1800" dirty="0">
                <a:latin typeface="Palatino Linotype" panose="02040502050505030304" pitchFamily="18" charset="0"/>
              </a:rPr>
              <a:t>Conclusioni</a:t>
            </a:r>
          </a:p>
        </p:txBody>
      </p:sp>
      <p:sp>
        <p:nvSpPr>
          <p:cNvPr id="18" name="Rettangolo 1">
            <a:extLst>
              <a:ext uri="{FF2B5EF4-FFF2-40B4-BE49-F238E27FC236}">
                <a16:creationId xmlns:a16="http://schemas.microsoft.com/office/drawing/2014/main" id="{738DAFDF-338B-4B68-BD05-DA08E200A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28857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dirty="0">
                <a:solidFill>
                  <a:srgbClr val="007F51"/>
                </a:solidFill>
                <a:latin typeface="Palatino Linotype" panose="02040502050505030304" pitchFamily="18" charset="0"/>
              </a:rPr>
              <a:t>Obiettivo della tesi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6144631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Misura di Corrente, Caratteristiche Chiave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ella 2">
                <a:extLst>
                  <a:ext uri="{FF2B5EF4-FFF2-40B4-BE49-F238E27FC236}">
                    <a16:creationId xmlns:a16="http://schemas.microsoft.com/office/drawing/2014/main" id="{90A7A1B0-F73A-456C-BE7B-727CAE1225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0037706"/>
                  </p:ext>
                </p:extLst>
              </p:nvPr>
            </p:nvGraphicFramePr>
            <p:xfrm>
              <a:off x="1524000" y="1397000"/>
              <a:ext cx="6096000" cy="296672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1966578872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15014587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Bandwidth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120 kHz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1728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Output rise time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4.1 s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23487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Ultralow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power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loss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it-IT" sz="1800" b="0" i="0" u="none" strike="noStrike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100</m:t>
                              </m:r>
                              <m:r>
                                <a:rPr lang="it-IT" sz="1800" b="0" i="1" u="none" strike="noStrike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l-GR" sz="1800" b="0" i="1" u="none" strike="noStrike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Ω</m:t>
                              </m:r>
                            </m:oMath>
                          </a14:m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Resistenza Interna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94394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Single supply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operation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4.5 to 5.5 V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42410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Primary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Sampled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Current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±100 A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21841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Sensitivity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Sens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Typ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.)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20(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mV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/A)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8820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Current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Directionality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Bidirectional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43835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𝑂𝑃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–40 to 150 (°C)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91707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ella 2">
                <a:extLst>
                  <a:ext uri="{FF2B5EF4-FFF2-40B4-BE49-F238E27FC236}">
                    <a16:creationId xmlns:a16="http://schemas.microsoft.com/office/drawing/2014/main" id="{90A7A1B0-F73A-456C-BE7B-727CAE1225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0037706"/>
                  </p:ext>
                </p:extLst>
              </p:nvPr>
            </p:nvGraphicFramePr>
            <p:xfrm>
              <a:off x="1524000" y="1397000"/>
              <a:ext cx="6096000" cy="296672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1966578872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15014587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Bandwidth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120 kHz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1728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Output rise time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4.1 s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23487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Ultralow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power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loss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00" t="-208197" r="-800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94394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Single supply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operation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4.5 to 5.5 V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42410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Primary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Sampled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Current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±100 A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21841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Sensitivity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Sens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Typ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.)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20(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mV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/A)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8820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Current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Directionality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Bidirectional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43835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" t="-706557" r="-1008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–40 to 150 (°C)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9170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342DC9-17B5-48AD-B4E3-B6972D663AEC}"/>
              </a:ext>
            </a:extLst>
          </p:cNvPr>
          <p:cNvSpPr txBox="1"/>
          <p:nvPr/>
        </p:nvSpPr>
        <p:spPr>
          <a:xfrm>
            <a:off x="2396598" y="4460582"/>
            <a:ext cx="435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Sensore di misura di corrente a Effetto Hall</a:t>
            </a:r>
          </a:p>
        </p:txBody>
      </p:sp>
    </p:spTree>
    <p:extLst>
      <p:ext uri="{BB962C8B-B14F-4D97-AF65-F5344CB8AC3E}">
        <p14:creationId xmlns:p14="http://schemas.microsoft.com/office/powerpoint/2010/main" val="950312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6808274" cy="83099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Misura di Corrente, Non Linearità nella misura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AA4BF15-F51C-4621-B029-0F4EBCFA6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7" y="1343025"/>
            <a:ext cx="69818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00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82829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Driver di Corrente - IBT-2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 descr="Immagine che contiene testo, tabellonesegnapunti&#10;&#10;Descrizione generata automaticamente">
            <a:extLst>
              <a:ext uri="{FF2B5EF4-FFF2-40B4-BE49-F238E27FC236}">
                <a16:creationId xmlns:a16="http://schemas.microsoft.com/office/drawing/2014/main" id="{7B0C6D4D-D714-4DDE-806C-2FC67B505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297"/>
            <a:ext cx="9144000" cy="454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60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617829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Driver di Corrente - IBT-2, Schema interno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DE65549-BFB1-43F3-9A24-16A09CE89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91" y="920621"/>
            <a:ext cx="7131417" cy="501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66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503430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Driver di Corrente - IBT-2, Dead-zone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0F15E62-3AFA-4597-9ECF-D9529FE54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5" y="962174"/>
            <a:ext cx="6939610" cy="536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2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503430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Driver di Corrente - IBT-2, Dead-zone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81D5494-FF13-4E7C-B826-5BF3A5F0E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6" y="960600"/>
            <a:ext cx="6941647" cy="53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08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503430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Driver di Corrente - IBT-2, Dead-zone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1046867"/>
            <a:ext cx="8696401" cy="46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Riassumendo, il driver soffre di Dead-zone sia </a:t>
            </a:r>
            <a:r>
              <a:rPr lang="it-IT" altLang="it-IT" sz="1800" b="1" dirty="0">
                <a:latin typeface="Palatino Linotype" panose="02040502050505030304" pitchFamily="18" charset="0"/>
              </a:rPr>
              <a:t>Superiore</a:t>
            </a:r>
            <a:r>
              <a:rPr lang="it-IT" altLang="it-IT" sz="1800" dirty="0">
                <a:latin typeface="Palatino Linotype" panose="02040502050505030304" pitchFamily="18" charset="0"/>
              </a:rPr>
              <a:t> che </a:t>
            </a:r>
            <a:r>
              <a:rPr lang="it-IT" altLang="it-IT" sz="1800" b="1" dirty="0">
                <a:latin typeface="Palatino Linotype" panose="02040502050505030304" pitchFamily="18" charset="0"/>
              </a:rPr>
              <a:t>Inferiore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A428FC18-8DA6-4F0D-A3D3-F6264DBCE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122022"/>
              </p:ext>
            </p:extLst>
          </p:nvPr>
        </p:nvGraphicFramePr>
        <p:xfrm>
          <a:off x="1371600" y="2108263"/>
          <a:ext cx="6096000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086468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39596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Dead-zone Inferiore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Dead-zone Superiore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0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120 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220 PWM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6086"/>
                  </a:ext>
                </a:extLst>
              </a:tr>
            </a:tbl>
          </a:graphicData>
        </a:graphic>
      </p:graphicFrame>
      <p:sp>
        <p:nvSpPr>
          <p:cNvPr id="7" name="CasellaDiTesto 7">
            <a:extLst>
              <a:ext uri="{FF2B5EF4-FFF2-40B4-BE49-F238E27FC236}">
                <a16:creationId xmlns:a16="http://schemas.microsoft.com/office/drawing/2014/main" id="{15A2174C-FB09-4BC5-B937-37B081AFA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99" y="3772388"/>
            <a:ext cx="8696401" cy="8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Essa viene quindi eliminata nel Software di controllo, che lavorerà quindi solo con PWM nel range [120, 220]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379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097BF91-39F8-448B-827E-86A26734F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9" t="8086" r="25753" b="8549"/>
          <a:stretch/>
        </p:blipFill>
        <p:spPr>
          <a:xfrm>
            <a:off x="2899094" y="436895"/>
            <a:ext cx="6244906" cy="628900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84" y="1122363"/>
            <a:ext cx="3273715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4200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Identificazione</a:t>
            </a:r>
            <a:r>
              <a:rPr lang="en-US" altLang="it-IT" sz="4200" b="1" u="sng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altLang="it-IT" sz="4200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Modello</a:t>
            </a:r>
            <a:endParaRPr lang="en-US" altLang="it-IT" sz="4200" b="1" u="sng" dirty="0">
              <a:solidFill>
                <a:srgbClr val="007F5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0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81" y="633619"/>
            <a:ext cx="3209537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935" y="978619"/>
            <a:ext cx="2558034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2000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Identificazione</a:t>
            </a:r>
            <a:r>
              <a:rPr lang="en-US" altLang="it-IT" sz="2000" b="1" u="sng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altLang="it-IT" sz="2000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Automatica</a:t>
            </a:r>
            <a:endParaRPr lang="en-US" altLang="it-IT" sz="2000" b="1" u="sng" dirty="0">
              <a:solidFill>
                <a:srgbClr val="007F5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175" y="117043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094" y="2121408"/>
            <a:ext cx="249631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82" y="2359152"/>
            <a:ext cx="3132970" cy="34250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Mediante la libreria: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«System </a:t>
            </a:r>
            <a:r>
              <a:rPr lang="it-IT" altLang="it-IT" sz="1400" dirty="0" err="1">
                <a:latin typeface="Palatino Linotype" panose="02040502050505030304" pitchFamily="18" charset="0"/>
              </a:rPr>
              <a:t>Identification</a:t>
            </a:r>
            <a:r>
              <a:rPr lang="it-IT" altLang="it-IT" sz="1400" dirty="0">
                <a:latin typeface="Palatino Linotype" panose="02040502050505030304" pitchFamily="18" charset="0"/>
              </a:rPr>
              <a:t> Toolbox»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Integrata all’interno di Matlab sono stati stimati I parametri delle funzioni di trasferimento usando in ingresso il segnale di Rapid-Shot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endParaRPr lang="it-IT" altLang="it-IT" sz="1400" dirty="0">
              <a:latin typeface="Palatino Linotype" panose="02040502050505030304" pitchFamily="18" charset="0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Gli esiti: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Corrente del primario, accettabile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Tensione secondario, </a:t>
            </a:r>
            <a:r>
              <a:rPr lang="it-IT" altLang="it-IT" sz="1400" b="1" u="sng" dirty="0">
                <a:latin typeface="Palatino Linotype" panose="02040502050505030304" pitchFamily="18" charset="0"/>
              </a:rPr>
              <a:t>fallito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C55FB34-6994-4DE3-9722-79CD7438A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1" r="8057" b="2"/>
          <a:stretch/>
        </p:blipFill>
        <p:spPr>
          <a:xfrm>
            <a:off x="3331299" y="634382"/>
            <a:ext cx="5812701" cy="5495162"/>
          </a:xfrm>
          <a:prstGeom prst="rect">
            <a:avLst/>
          </a:pr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 dirty="0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86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81" y="633619"/>
            <a:ext cx="3209537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935" y="978619"/>
            <a:ext cx="2558034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Identificazione</a:t>
            </a:r>
            <a:r>
              <a:rPr lang="en-US" altLang="it-IT" b="1" u="sng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altLang="it-IT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Manuale</a:t>
            </a:r>
            <a:endParaRPr lang="en-US" altLang="it-IT" b="1" u="sng" dirty="0">
              <a:solidFill>
                <a:srgbClr val="007F5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175" y="117043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094" y="2121408"/>
            <a:ext cx="249631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186" y="2359152"/>
            <a:ext cx="3068237" cy="34250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Partendo dalle stime automatiche viste precedentemente, mediante un lavoro di tuning dei parametri si è calcolato un modello più aderente alla realtà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endParaRPr lang="it-IT" altLang="it-IT" sz="1400" b="1" u="sng" dirty="0">
              <a:solidFill>
                <a:schemeClr val="tx1"/>
              </a:solidFill>
              <a:latin typeface="Palatino Linotype" panose="02040502050505030304" pitchFamily="18" charset="0"/>
              <a:ea typeface="+mn-ea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Gli esiti: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Corrente del primario, </a:t>
            </a:r>
            <a:r>
              <a:rPr lang="it-IT" altLang="it-IT" sz="1400" b="1" dirty="0">
                <a:latin typeface="Palatino Linotype" panose="02040502050505030304" pitchFamily="18" charset="0"/>
              </a:rPr>
              <a:t>Eccellente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400" dirty="0">
                <a:latin typeface="Palatino Linotype" panose="02040502050505030304" pitchFamily="18" charset="0"/>
              </a:rPr>
              <a:t>Tensione secondario, </a:t>
            </a:r>
            <a:r>
              <a:rPr lang="it-IT" altLang="it-IT" sz="1400" b="1" dirty="0">
                <a:latin typeface="Palatino Linotype" panose="02040502050505030304" pitchFamily="18" charset="0"/>
              </a:rPr>
              <a:t>Ottimo</a:t>
            </a:r>
            <a:endParaRPr lang="it-IT" altLang="it-IT" sz="1400" b="1" u="sng" dirty="0">
              <a:latin typeface="Palatino Linotype" panose="02040502050505030304" pitchFamily="18" charset="0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endParaRPr lang="en-US" altLang="it-IT" sz="1400" b="1" u="sng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C55FB34-6994-4DE3-9722-79CD7438A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8425" b="5464"/>
          <a:stretch/>
        </p:blipFill>
        <p:spPr>
          <a:xfrm>
            <a:off x="3319029" y="633619"/>
            <a:ext cx="5872976" cy="5194918"/>
          </a:xfrm>
          <a:prstGeom prst="rect">
            <a:avLst/>
          </a:pr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 dirty="0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3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 dirty="0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2031325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Introduzione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2958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Il progetto si colloca nell’ambito delle tecniche di controllo per impianti Tokamak, realizzata in collaborazione con il centro ricerche ENEA (Ente Nazionale per l’Energia e l’Ambiente) di Frascati e coordinato dal gruppo CODAS (</a:t>
            </a:r>
            <a:r>
              <a:rPr lang="it-IT" altLang="it-IT" sz="1800" dirty="0" err="1">
                <a:latin typeface="Palatino Linotype" panose="02040502050505030304" pitchFamily="18" charset="0"/>
              </a:rPr>
              <a:t>COntrol</a:t>
            </a:r>
            <a:r>
              <a:rPr lang="it-IT" altLang="it-IT" sz="1800" dirty="0">
                <a:latin typeface="Palatino Linotype" panose="02040502050505030304" pitchFamily="18" charset="0"/>
              </a:rPr>
              <a:t> and Data </a:t>
            </a:r>
            <a:r>
              <a:rPr lang="it-IT" altLang="it-IT" sz="1800" dirty="0" err="1">
                <a:latin typeface="Palatino Linotype" panose="02040502050505030304" pitchFamily="18" charset="0"/>
              </a:rPr>
              <a:t>Acquisition</a:t>
            </a:r>
            <a:r>
              <a:rPr lang="it-IT" altLang="it-IT" sz="1800" dirty="0">
                <a:latin typeface="Palatino Linotype" panose="02040502050505030304" pitchFamily="18" charset="0"/>
              </a:rPr>
              <a:t> System).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Il loro obiettivo è di replicare in miniatura un intero impianto Tokamak, con particolare attenzione al prototipo dell’architettura software per il monitoraggio e controllo dell’esperimento.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pic>
        <p:nvPicPr>
          <p:cNvPr id="1026" name="Picture 2" descr="Intranet ENEA">
            <a:extLst>
              <a:ext uri="{FF2B5EF4-FFF2-40B4-BE49-F238E27FC236}">
                <a16:creationId xmlns:a16="http://schemas.microsoft.com/office/drawing/2014/main" id="{2E1E0905-16BF-42D4-BBC0-8E2936785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73" y="3942413"/>
            <a:ext cx="4083823" cy="187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4CFDB87-E484-49DD-88E1-4A4C009CE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577" y="3429000"/>
            <a:ext cx="3282846" cy="2462135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84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02413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Funzioni di trasferimento Stimate 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FADCB2F2-04EC-4B20-8D44-E7C2FA6A1D9D}"/>
                  </a:ext>
                </a:extLst>
              </p:cNvPr>
              <p:cNvSpPr txBox="1"/>
              <p:nvPr/>
            </p:nvSpPr>
            <p:spPr>
              <a:xfrm>
                <a:off x="4572000" y="1508773"/>
                <a:ext cx="4476775" cy="1213387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8,5 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3,6</m:t>
                          </m:r>
                          <m:r>
                            <a:rPr lang="it-I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FADCB2F2-04EC-4B20-8D44-E7C2FA6A1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08773"/>
                <a:ext cx="4476775" cy="1213387"/>
              </a:xfrm>
              <a:prstGeom prst="roundRect">
                <a:avLst>
                  <a:gd name="adj" fmla="val 21703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7F13E6E-630A-450D-9082-30B0E7DB4A51}"/>
                  </a:ext>
                </a:extLst>
              </p:cNvPr>
              <p:cNvSpPr txBox="1"/>
              <p:nvPr/>
            </p:nvSpPr>
            <p:spPr>
              <a:xfrm>
                <a:off x="179684" y="720939"/>
                <a:ext cx="4196687" cy="1164173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𝑃𝑊𝑀</m:t>
                          </m:r>
                          <m:d>
                            <m:d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8,4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0,022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7F13E6E-630A-450D-9082-30B0E7DB4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84" y="720939"/>
                <a:ext cx="4196687" cy="1164173"/>
              </a:xfrm>
              <a:prstGeom prst="roundRect">
                <a:avLst>
                  <a:gd name="adj" fmla="val 21703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B73491D-787D-4EE2-A06B-37E89DEF652F}"/>
                  </a:ext>
                </a:extLst>
              </p:cNvPr>
              <p:cNvSpPr txBox="1"/>
              <p:nvPr/>
            </p:nvSpPr>
            <p:spPr>
              <a:xfrm>
                <a:off x="288573" y="2926418"/>
                <a:ext cx="8598949" cy="1351055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it-IT" sz="3600" i="1">
                              <a:latin typeface="Cambria Math" panose="02040503050406030204" pitchFamily="18" charset="0"/>
                            </a:rPr>
                            <m:t>𝑃𝑊𝑀</m:t>
                          </m:r>
                          <m:d>
                            <m:dPr>
                              <m:ctrlPr>
                                <a:rPr lang="it-IT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9,1 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sSup>
                            <m:sSup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+2,8</m:t>
                          </m:r>
                          <m:r>
                            <a:rPr lang="it-IT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it-IT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it-IT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+1,3</m:t>
                          </m:r>
                          <m:r>
                            <a:rPr lang="it-IT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it-IT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3600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B73491D-787D-4EE2-A06B-37E89DEF6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73" y="2926418"/>
                <a:ext cx="8598949" cy="1351055"/>
              </a:xfrm>
              <a:prstGeom prst="roundRect">
                <a:avLst>
                  <a:gd name="adj" fmla="val 21703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12E4C67E-74B6-4282-8960-E09A14162670}"/>
                  </a:ext>
                </a:extLst>
              </p:cNvPr>
              <p:cNvSpPr txBox="1"/>
              <p:nvPr/>
            </p:nvSpPr>
            <p:spPr>
              <a:xfrm>
                <a:off x="5884263" y="4372160"/>
                <a:ext cx="3003259" cy="1857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sz="2800" i="1">
                        <a:latin typeface="Cambria Math" panose="02040503050406030204" pitchFamily="18" charset="0"/>
                      </a:rPr>
                      <m:t>=9,1</m:t>
                    </m:r>
                    <m:r>
                      <a:rPr lang="it-IT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it-I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it-IT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it-IT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≈−2752,77</m:t>
                    </m:r>
                  </m:oMath>
                </a14:m>
                <a:endParaRPr lang="it-IT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≈−47,2251</m:t>
                    </m:r>
                  </m:oMath>
                </a14:m>
                <a:endParaRPr lang="it-IT" sz="2800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12E4C67E-74B6-4282-8960-E09A14162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263" y="4372160"/>
                <a:ext cx="3003259" cy="18577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8EFC71-EF1C-4AA4-B1E1-711F40B6EAD4}"/>
              </a:ext>
            </a:extLst>
          </p:cNvPr>
          <p:cNvSpPr txBox="1"/>
          <p:nvPr/>
        </p:nvSpPr>
        <p:spPr>
          <a:xfrm>
            <a:off x="427838" y="5087442"/>
            <a:ext cx="6526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I cui parametri possono essere riassunti come:</a:t>
            </a:r>
          </a:p>
        </p:txBody>
      </p:sp>
    </p:spTree>
    <p:extLst>
      <p:ext uri="{BB962C8B-B14F-4D97-AF65-F5344CB8AC3E}">
        <p14:creationId xmlns:p14="http://schemas.microsoft.com/office/powerpoint/2010/main" val="66336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85" y="1122363"/>
            <a:ext cx="301752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4200" b="1" u="sng" kern="1200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Benchmark 1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6206B0D-A91A-487F-901C-201343C42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456" y="1370067"/>
            <a:ext cx="5134772" cy="3966611"/>
          </a:xfrm>
          <a:prstGeom prst="rect">
            <a:avLst/>
          </a:pr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89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85" y="1122363"/>
            <a:ext cx="301752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4200" b="1" u="sng" kern="1200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Benchmark 2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6206B0D-A91A-487F-901C-201343C42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9211" y="1370067"/>
            <a:ext cx="5133261" cy="3966611"/>
          </a:xfrm>
          <a:prstGeom prst="rect">
            <a:avLst/>
          </a:pr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16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85" y="1122363"/>
            <a:ext cx="301752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4200" b="1" u="sng" kern="1200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Benchmark 3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6206B0D-A91A-487F-901C-201343C42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9211" y="1370067"/>
            <a:ext cx="5133261" cy="3966611"/>
          </a:xfrm>
          <a:prstGeom prst="rect">
            <a:avLst/>
          </a:pr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97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102925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Titolo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1046867"/>
            <a:ext cx="8696401" cy="46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 err="1">
                <a:latin typeface="Palatino Linotype" panose="02040502050505030304" pitchFamily="18" charset="0"/>
              </a:rPr>
              <a:t>asd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09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160" y="457201"/>
            <a:ext cx="8182230" cy="18326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5700" b="1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Sviluppo</a:t>
            </a:r>
            <a:r>
              <a:rPr lang="en-US" altLang="it-IT" sz="5700" b="1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it-IT" altLang="it-IT" sz="5700" b="1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Controllo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776" y="2343912"/>
            <a:ext cx="3429000" cy="18288"/>
          </a:xfrm>
          <a:custGeom>
            <a:avLst/>
            <a:gdLst>
              <a:gd name="connsiteX0" fmla="*/ 0 w 3429000"/>
              <a:gd name="connsiteY0" fmla="*/ 0 h 18288"/>
              <a:gd name="connsiteX1" fmla="*/ 685800 w 3429000"/>
              <a:gd name="connsiteY1" fmla="*/ 0 h 18288"/>
              <a:gd name="connsiteX2" fmla="*/ 1371600 w 3429000"/>
              <a:gd name="connsiteY2" fmla="*/ 0 h 18288"/>
              <a:gd name="connsiteX3" fmla="*/ 2057400 w 3429000"/>
              <a:gd name="connsiteY3" fmla="*/ 0 h 18288"/>
              <a:gd name="connsiteX4" fmla="*/ 267462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811780 w 3429000"/>
              <a:gd name="connsiteY7" fmla="*/ 18288 h 18288"/>
              <a:gd name="connsiteX8" fmla="*/ 2228850 w 3429000"/>
              <a:gd name="connsiteY8" fmla="*/ 18288 h 18288"/>
              <a:gd name="connsiteX9" fmla="*/ 1543050 w 3429000"/>
              <a:gd name="connsiteY9" fmla="*/ 18288 h 18288"/>
              <a:gd name="connsiteX10" fmla="*/ 92583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  <a:gd name="connsiteX0" fmla="*/ 0 w 3429000"/>
              <a:gd name="connsiteY0" fmla="*/ 0 h 18288"/>
              <a:gd name="connsiteX1" fmla="*/ 617220 w 3429000"/>
              <a:gd name="connsiteY1" fmla="*/ 0 h 18288"/>
              <a:gd name="connsiteX2" fmla="*/ 1200150 w 3429000"/>
              <a:gd name="connsiteY2" fmla="*/ 0 h 18288"/>
              <a:gd name="connsiteX3" fmla="*/ 1817370 w 3429000"/>
              <a:gd name="connsiteY3" fmla="*/ 0 h 18288"/>
              <a:gd name="connsiteX4" fmla="*/ 250317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743200 w 3429000"/>
              <a:gd name="connsiteY7" fmla="*/ 18288 h 18288"/>
              <a:gd name="connsiteX8" fmla="*/ 1988820 w 3429000"/>
              <a:gd name="connsiteY8" fmla="*/ 18288 h 18288"/>
              <a:gd name="connsiteX9" fmla="*/ 1405890 w 3429000"/>
              <a:gd name="connsiteY9" fmla="*/ 18288 h 18288"/>
              <a:gd name="connsiteX10" fmla="*/ 65151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8288" fill="none" extrusionOk="0">
                <a:moveTo>
                  <a:pt x="0" y="0"/>
                </a:moveTo>
                <a:cubicBezTo>
                  <a:pt x="207705" y="23860"/>
                  <a:pt x="509323" y="68036"/>
                  <a:pt x="685800" y="0"/>
                </a:cubicBezTo>
                <a:cubicBezTo>
                  <a:pt x="881422" y="-43910"/>
                  <a:pt x="1129204" y="-58858"/>
                  <a:pt x="1371600" y="0"/>
                </a:cubicBezTo>
                <a:cubicBezTo>
                  <a:pt x="1611115" y="-12848"/>
                  <a:pt x="1887211" y="-6418"/>
                  <a:pt x="2057400" y="0"/>
                </a:cubicBezTo>
                <a:cubicBezTo>
                  <a:pt x="2233905" y="-53439"/>
                  <a:pt x="2400311" y="-9735"/>
                  <a:pt x="2674620" y="0"/>
                </a:cubicBezTo>
                <a:cubicBezTo>
                  <a:pt x="2899369" y="50175"/>
                  <a:pt x="3197952" y="-27603"/>
                  <a:pt x="3429000" y="0"/>
                </a:cubicBezTo>
                <a:cubicBezTo>
                  <a:pt x="3428966" y="4844"/>
                  <a:pt x="3428590" y="11009"/>
                  <a:pt x="3429000" y="18288"/>
                </a:cubicBezTo>
                <a:cubicBezTo>
                  <a:pt x="3212354" y="28872"/>
                  <a:pt x="3083619" y="-836"/>
                  <a:pt x="2811780" y="18288"/>
                </a:cubicBezTo>
                <a:cubicBezTo>
                  <a:pt x="2533576" y="25058"/>
                  <a:pt x="2477440" y="20531"/>
                  <a:pt x="2228850" y="18288"/>
                </a:cubicBezTo>
                <a:cubicBezTo>
                  <a:pt x="2003657" y="-1843"/>
                  <a:pt x="1810789" y="18294"/>
                  <a:pt x="1543050" y="18288"/>
                </a:cubicBezTo>
                <a:cubicBezTo>
                  <a:pt x="1286635" y="-21162"/>
                  <a:pt x="1189418" y="22290"/>
                  <a:pt x="925830" y="18288"/>
                </a:cubicBezTo>
                <a:cubicBezTo>
                  <a:pt x="678389" y="-2387"/>
                  <a:pt x="367033" y="43234"/>
                  <a:pt x="0" y="18288"/>
                </a:cubicBezTo>
                <a:cubicBezTo>
                  <a:pt x="-649" y="11698"/>
                  <a:pt x="663" y="5413"/>
                  <a:pt x="0" y="0"/>
                </a:cubicBezTo>
                <a:close/>
              </a:path>
              <a:path w="3429000" h="18288" stroke="0" extrusionOk="0">
                <a:moveTo>
                  <a:pt x="0" y="0"/>
                </a:moveTo>
                <a:cubicBezTo>
                  <a:pt x="169914" y="-16656"/>
                  <a:pt x="469790" y="-24030"/>
                  <a:pt x="617220" y="0"/>
                </a:cubicBezTo>
                <a:cubicBezTo>
                  <a:pt x="786601" y="24467"/>
                  <a:pt x="1085311" y="15192"/>
                  <a:pt x="1200150" y="0"/>
                </a:cubicBezTo>
                <a:cubicBezTo>
                  <a:pt x="1340195" y="-5060"/>
                  <a:pt x="1552999" y="41254"/>
                  <a:pt x="1817370" y="0"/>
                </a:cubicBezTo>
                <a:cubicBezTo>
                  <a:pt x="2086739" y="-377"/>
                  <a:pt x="2228603" y="31972"/>
                  <a:pt x="2503170" y="0"/>
                </a:cubicBezTo>
                <a:cubicBezTo>
                  <a:pt x="2794334" y="-14173"/>
                  <a:pt x="3002837" y="-13310"/>
                  <a:pt x="3429000" y="0"/>
                </a:cubicBezTo>
                <a:cubicBezTo>
                  <a:pt x="3428475" y="5049"/>
                  <a:pt x="3429193" y="12044"/>
                  <a:pt x="3429000" y="18288"/>
                </a:cubicBezTo>
                <a:cubicBezTo>
                  <a:pt x="3101445" y="-3440"/>
                  <a:pt x="2879434" y="34023"/>
                  <a:pt x="2743200" y="18288"/>
                </a:cubicBezTo>
                <a:cubicBezTo>
                  <a:pt x="2609544" y="13915"/>
                  <a:pt x="2334178" y="48649"/>
                  <a:pt x="1988820" y="18288"/>
                </a:cubicBezTo>
                <a:cubicBezTo>
                  <a:pt x="1620184" y="18423"/>
                  <a:pt x="1586822" y="-1871"/>
                  <a:pt x="1405890" y="18288"/>
                </a:cubicBezTo>
                <a:cubicBezTo>
                  <a:pt x="1266239" y="28547"/>
                  <a:pt x="867500" y="15208"/>
                  <a:pt x="651510" y="18288"/>
                </a:cubicBezTo>
                <a:cubicBezTo>
                  <a:pt x="445459" y="40105"/>
                  <a:pt x="119818" y="-23744"/>
                  <a:pt x="0" y="18288"/>
                </a:cubicBezTo>
                <a:cubicBezTo>
                  <a:pt x="-39" y="12511"/>
                  <a:pt x="-381" y="8039"/>
                  <a:pt x="0" y="0"/>
                </a:cubicBezTo>
                <a:close/>
              </a:path>
              <a:path w="3429000" h="18288" fill="none" stroke="0" extrusionOk="0">
                <a:moveTo>
                  <a:pt x="0" y="0"/>
                </a:moveTo>
                <a:cubicBezTo>
                  <a:pt x="199661" y="29771"/>
                  <a:pt x="488726" y="20925"/>
                  <a:pt x="685800" y="0"/>
                </a:cubicBezTo>
                <a:cubicBezTo>
                  <a:pt x="835372" y="-29710"/>
                  <a:pt x="1088413" y="6369"/>
                  <a:pt x="1371600" y="0"/>
                </a:cubicBezTo>
                <a:cubicBezTo>
                  <a:pt x="1631865" y="6637"/>
                  <a:pt x="1839907" y="52251"/>
                  <a:pt x="2057400" y="0"/>
                </a:cubicBezTo>
                <a:cubicBezTo>
                  <a:pt x="2266442" y="-8132"/>
                  <a:pt x="2461070" y="-4034"/>
                  <a:pt x="2674620" y="0"/>
                </a:cubicBezTo>
                <a:cubicBezTo>
                  <a:pt x="2940120" y="30498"/>
                  <a:pt x="3202681" y="-54357"/>
                  <a:pt x="3429000" y="0"/>
                </a:cubicBezTo>
                <a:cubicBezTo>
                  <a:pt x="3429314" y="4158"/>
                  <a:pt x="3428021" y="12539"/>
                  <a:pt x="3429000" y="18288"/>
                </a:cubicBezTo>
                <a:cubicBezTo>
                  <a:pt x="3250522" y="56023"/>
                  <a:pt x="3056248" y="-1557"/>
                  <a:pt x="2811780" y="18288"/>
                </a:cubicBezTo>
                <a:cubicBezTo>
                  <a:pt x="2534418" y="26558"/>
                  <a:pt x="2483107" y="19890"/>
                  <a:pt x="2228850" y="18288"/>
                </a:cubicBezTo>
                <a:cubicBezTo>
                  <a:pt x="1996093" y="-20362"/>
                  <a:pt x="1790611" y="35096"/>
                  <a:pt x="1543050" y="18288"/>
                </a:cubicBezTo>
                <a:cubicBezTo>
                  <a:pt x="1276188" y="-29727"/>
                  <a:pt x="1196665" y="1050"/>
                  <a:pt x="925830" y="18288"/>
                </a:cubicBezTo>
                <a:cubicBezTo>
                  <a:pt x="718623" y="61416"/>
                  <a:pt x="374628" y="25039"/>
                  <a:pt x="0" y="18288"/>
                </a:cubicBezTo>
                <a:cubicBezTo>
                  <a:pt x="20" y="11469"/>
                  <a:pt x="-29" y="515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429000"/>
                      <a:gd name="connsiteY0" fmla="*/ 0 h 18288"/>
                      <a:gd name="connsiteX1" fmla="*/ 685800 w 3429000"/>
                      <a:gd name="connsiteY1" fmla="*/ 0 h 18288"/>
                      <a:gd name="connsiteX2" fmla="*/ 1371600 w 3429000"/>
                      <a:gd name="connsiteY2" fmla="*/ 0 h 18288"/>
                      <a:gd name="connsiteX3" fmla="*/ 2057400 w 3429000"/>
                      <a:gd name="connsiteY3" fmla="*/ 0 h 18288"/>
                      <a:gd name="connsiteX4" fmla="*/ 2674620 w 3429000"/>
                      <a:gd name="connsiteY4" fmla="*/ 0 h 18288"/>
                      <a:gd name="connsiteX5" fmla="*/ 3429000 w 3429000"/>
                      <a:gd name="connsiteY5" fmla="*/ 0 h 18288"/>
                      <a:gd name="connsiteX6" fmla="*/ 3429000 w 3429000"/>
                      <a:gd name="connsiteY6" fmla="*/ 18288 h 18288"/>
                      <a:gd name="connsiteX7" fmla="*/ 2811780 w 3429000"/>
                      <a:gd name="connsiteY7" fmla="*/ 18288 h 18288"/>
                      <a:gd name="connsiteX8" fmla="*/ 2228850 w 3429000"/>
                      <a:gd name="connsiteY8" fmla="*/ 18288 h 18288"/>
                      <a:gd name="connsiteX9" fmla="*/ 1543050 w 3429000"/>
                      <a:gd name="connsiteY9" fmla="*/ 18288 h 18288"/>
                      <a:gd name="connsiteX10" fmla="*/ 925830 w 3429000"/>
                      <a:gd name="connsiteY10" fmla="*/ 18288 h 18288"/>
                      <a:gd name="connsiteX11" fmla="*/ 0 w 3429000"/>
                      <a:gd name="connsiteY11" fmla="*/ 18288 h 18288"/>
                      <a:gd name="connsiteX12" fmla="*/ 0 w 3429000"/>
                      <a:gd name="connsiteY12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429000" h="18288" fill="none" extrusionOk="0">
                        <a:moveTo>
                          <a:pt x="0" y="0"/>
                        </a:moveTo>
                        <a:cubicBezTo>
                          <a:pt x="219865" y="20479"/>
                          <a:pt x="493281" y="26186"/>
                          <a:pt x="685800" y="0"/>
                        </a:cubicBezTo>
                        <a:cubicBezTo>
                          <a:pt x="878319" y="-26186"/>
                          <a:pt x="1121382" y="-11869"/>
                          <a:pt x="1371600" y="0"/>
                        </a:cubicBezTo>
                        <a:cubicBezTo>
                          <a:pt x="1621818" y="11869"/>
                          <a:pt x="1878793" y="32281"/>
                          <a:pt x="2057400" y="0"/>
                        </a:cubicBezTo>
                        <a:cubicBezTo>
                          <a:pt x="2236007" y="-32281"/>
                          <a:pt x="2433797" y="-18251"/>
                          <a:pt x="2674620" y="0"/>
                        </a:cubicBezTo>
                        <a:cubicBezTo>
                          <a:pt x="2915443" y="18251"/>
                          <a:pt x="3205923" y="-1443"/>
                          <a:pt x="3429000" y="0"/>
                        </a:cubicBezTo>
                        <a:cubicBezTo>
                          <a:pt x="3429442" y="4516"/>
                          <a:pt x="3428173" y="12266"/>
                          <a:pt x="3429000" y="18288"/>
                        </a:cubicBezTo>
                        <a:cubicBezTo>
                          <a:pt x="3221081" y="48608"/>
                          <a:pt x="3088001" y="8066"/>
                          <a:pt x="2811780" y="18288"/>
                        </a:cubicBezTo>
                        <a:cubicBezTo>
                          <a:pt x="2535559" y="28510"/>
                          <a:pt x="2481355" y="24898"/>
                          <a:pt x="2228850" y="18288"/>
                        </a:cubicBezTo>
                        <a:cubicBezTo>
                          <a:pt x="1976345" y="11679"/>
                          <a:pt x="1807520" y="48356"/>
                          <a:pt x="1543050" y="18288"/>
                        </a:cubicBezTo>
                        <a:cubicBezTo>
                          <a:pt x="1278580" y="-11780"/>
                          <a:pt x="1181944" y="5123"/>
                          <a:pt x="925830" y="18288"/>
                        </a:cubicBezTo>
                        <a:cubicBezTo>
                          <a:pt x="669716" y="31453"/>
                          <a:pt x="410304" y="34815"/>
                          <a:pt x="0" y="18288"/>
                        </a:cubicBezTo>
                        <a:cubicBezTo>
                          <a:pt x="-306" y="11477"/>
                          <a:pt x="485" y="4355"/>
                          <a:pt x="0" y="0"/>
                        </a:cubicBezTo>
                        <a:close/>
                      </a:path>
                      <a:path w="3429000" h="18288" stroke="0" extrusionOk="0">
                        <a:moveTo>
                          <a:pt x="0" y="0"/>
                        </a:moveTo>
                        <a:cubicBezTo>
                          <a:pt x="174095" y="-12874"/>
                          <a:pt x="443087" y="-14090"/>
                          <a:pt x="617220" y="0"/>
                        </a:cubicBezTo>
                        <a:cubicBezTo>
                          <a:pt x="791353" y="14090"/>
                          <a:pt x="1072677" y="8451"/>
                          <a:pt x="1200150" y="0"/>
                        </a:cubicBezTo>
                        <a:cubicBezTo>
                          <a:pt x="1327623" y="-8451"/>
                          <a:pt x="1526638" y="19866"/>
                          <a:pt x="1817370" y="0"/>
                        </a:cubicBezTo>
                        <a:cubicBezTo>
                          <a:pt x="2108102" y="-19866"/>
                          <a:pt x="2221289" y="26161"/>
                          <a:pt x="2503170" y="0"/>
                        </a:cubicBezTo>
                        <a:cubicBezTo>
                          <a:pt x="2785051" y="-26161"/>
                          <a:pt x="3022134" y="39178"/>
                          <a:pt x="3429000" y="0"/>
                        </a:cubicBezTo>
                        <a:cubicBezTo>
                          <a:pt x="3429577" y="4624"/>
                          <a:pt x="3429819" y="11191"/>
                          <a:pt x="3429000" y="18288"/>
                        </a:cubicBezTo>
                        <a:cubicBezTo>
                          <a:pt x="3103464" y="593"/>
                          <a:pt x="2887909" y="22940"/>
                          <a:pt x="2743200" y="18288"/>
                        </a:cubicBezTo>
                        <a:cubicBezTo>
                          <a:pt x="2598491" y="13636"/>
                          <a:pt x="2362615" y="10656"/>
                          <a:pt x="1988820" y="18288"/>
                        </a:cubicBezTo>
                        <a:cubicBezTo>
                          <a:pt x="1615025" y="25920"/>
                          <a:pt x="1580494" y="3693"/>
                          <a:pt x="1405890" y="18288"/>
                        </a:cubicBezTo>
                        <a:cubicBezTo>
                          <a:pt x="1231286" y="32884"/>
                          <a:pt x="885259" y="-16285"/>
                          <a:pt x="651510" y="18288"/>
                        </a:cubicBezTo>
                        <a:cubicBezTo>
                          <a:pt x="417761" y="52861"/>
                          <a:pt x="138362" y="-13856"/>
                          <a:pt x="0" y="18288"/>
                        </a:cubicBezTo>
                        <a:cubicBezTo>
                          <a:pt x="-171" y="12755"/>
                          <a:pt x="-690" y="793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 descr="Immagine che contiene testo, dispositivo, calibro&#10;&#10;Descrizione generata automaticamente">
            <a:extLst>
              <a:ext uri="{FF2B5EF4-FFF2-40B4-BE49-F238E27FC236}">
                <a16:creationId xmlns:a16="http://schemas.microsoft.com/office/drawing/2014/main" id="{93E1B5C8-0D9F-4501-9242-A82577D63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" y="4058489"/>
            <a:ext cx="8661654" cy="1234286"/>
          </a:xfrm>
          <a:prstGeom prst="rect">
            <a:avLst/>
          </a:pr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80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02" y="502920"/>
            <a:ext cx="2564892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3900" b="1" u="sng" kern="120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Obiettivo di Controllo</a:t>
            </a: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80309" y="1227582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  <a:gd name="connsiteX0" fmla="*/ 0 w 1554480"/>
              <a:gd name="connsiteY0" fmla="*/ 0 h 13716"/>
              <a:gd name="connsiteX1" fmla="*/ 502615 w 1554480"/>
              <a:gd name="connsiteY1" fmla="*/ 0 h 13716"/>
              <a:gd name="connsiteX2" fmla="*/ 974141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1816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69558" y="-27075"/>
                  <a:pt x="365297" y="14897"/>
                  <a:pt x="549250" y="0"/>
                </a:cubicBezTo>
                <a:cubicBezTo>
                  <a:pt x="762323" y="14872"/>
                  <a:pt x="864871" y="21041"/>
                  <a:pt x="1082954" y="0"/>
                </a:cubicBezTo>
                <a:cubicBezTo>
                  <a:pt x="1306037" y="9403"/>
                  <a:pt x="1371926" y="14821"/>
                  <a:pt x="1554480" y="0"/>
                </a:cubicBezTo>
                <a:cubicBezTo>
                  <a:pt x="1554010" y="4793"/>
                  <a:pt x="1554680" y="10394"/>
                  <a:pt x="1554480" y="13716"/>
                </a:cubicBezTo>
                <a:cubicBezTo>
                  <a:pt x="1328957" y="3179"/>
                  <a:pt x="1207025" y="27731"/>
                  <a:pt x="1067410" y="13716"/>
                </a:cubicBezTo>
                <a:cubicBezTo>
                  <a:pt x="897316" y="-7440"/>
                  <a:pt x="788951" y="-24962"/>
                  <a:pt x="549250" y="13716"/>
                </a:cubicBezTo>
                <a:cubicBezTo>
                  <a:pt x="300394" y="-2982"/>
                  <a:pt x="129576" y="35301"/>
                  <a:pt x="0" y="13716"/>
                </a:cubicBezTo>
                <a:cubicBezTo>
                  <a:pt x="354" y="8869"/>
                  <a:pt x="649" y="6738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513" y="10124"/>
                  <a:pt x="389298" y="10419"/>
                  <a:pt x="502615" y="0"/>
                </a:cubicBezTo>
                <a:cubicBezTo>
                  <a:pt x="616735" y="10147"/>
                  <a:pt x="791037" y="-19212"/>
                  <a:pt x="974141" y="0"/>
                </a:cubicBezTo>
                <a:cubicBezTo>
                  <a:pt x="1141919" y="34853"/>
                  <a:pt x="1248514" y="16971"/>
                  <a:pt x="1554480" y="0"/>
                </a:cubicBezTo>
                <a:cubicBezTo>
                  <a:pt x="1554288" y="3835"/>
                  <a:pt x="1554171" y="7531"/>
                  <a:pt x="1554480" y="13716"/>
                </a:cubicBezTo>
                <a:cubicBezTo>
                  <a:pt x="1337806" y="9080"/>
                  <a:pt x="1308467" y="19887"/>
                  <a:pt x="1067410" y="13716"/>
                </a:cubicBezTo>
                <a:cubicBezTo>
                  <a:pt x="824349" y="13143"/>
                  <a:pt x="783437" y="24151"/>
                  <a:pt x="518160" y="13716"/>
                </a:cubicBezTo>
                <a:cubicBezTo>
                  <a:pt x="271530" y="4598"/>
                  <a:pt x="132568" y="-7659"/>
                  <a:pt x="0" y="13716"/>
                </a:cubicBezTo>
                <a:cubicBezTo>
                  <a:pt x="768" y="9617"/>
                  <a:pt x="-274" y="4847"/>
                  <a:pt x="0" y="0"/>
                </a:cubicBezTo>
                <a:close/>
              </a:path>
              <a:path w="1554480" h="13716" fill="none" stroke="0" extrusionOk="0">
                <a:moveTo>
                  <a:pt x="0" y="0"/>
                </a:moveTo>
                <a:cubicBezTo>
                  <a:pt x="95687" y="-31247"/>
                  <a:pt x="331569" y="3404"/>
                  <a:pt x="549250" y="0"/>
                </a:cubicBezTo>
                <a:cubicBezTo>
                  <a:pt x="776590" y="6530"/>
                  <a:pt x="844530" y="-5109"/>
                  <a:pt x="1082954" y="0"/>
                </a:cubicBezTo>
                <a:cubicBezTo>
                  <a:pt x="1293569" y="15486"/>
                  <a:pt x="1361850" y="13824"/>
                  <a:pt x="1554480" y="0"/>
                </a:cubicBezTo>
                <a:cubicBezTo>
                  <a:pt x="1553504" y="4786"/>
                  <a:pt x="1554832" y="10912"/>
                  <a:pt x="1554480" y="13716"/>
                </a:cubicBezTo>
                <a:cubicBezTo>
                  <a:pt x="1366718" y="4861"/>
                  <a:pt x="1218290" y="26644"/>
                  <a:pt x="1067410" y="13716"/>
                </a:cubicBezTo>
                <a:cubicBezTo>
                  <a:pt x="900327" y="-8822"/>
                  <a:pt x="792178" y="6310"/>
                  <a:pt x="549250" y="13716"/>
                </a:cubicBezTo>
                <a:cubicBezTo>
                  <a:pt x="295300" y="2843"/>
                  <a:pt x="142619" y="40779"/>
                  <a:pt x="0" y="13716"/>
                </a:cubicBezTo>
                <a:cubicBezTo>
                  <a:pt x="813" y="8812"/>
                  <a:pt x="948" y="67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54480"/>
                      <a:gd name="connsiteY0" fmla="*/ 0 h 13716"/>
                      <a:gd name="connsiteX1" fmla="*/ 549250 w 1554480"/>
                      <a:gd name="connsiteY1" fmla="*/ 0 h 13716"/>
                      <a:gd name="connsiteX2" fmla="*/ 1082954 w 1554480"/>
                      <a:gd name="connsiteY2" fmla="*/ 0 h 13716"/>
                      <a:gd name="connsiteX3" fmla="*/ 1554480 w 1554480"/>
                      <a:gd name="connsiteY3" fmla="*/ 0 h 13716"/>
                      <a:gd name="connsiteX4" fmla="*/ 1554480 w 1554480"/>
                      <a:gd name="connsiteY4" fmla="*/ 13716 h 13716"/>
                      <a:gd name="connsiteX5" fmla="*/ 1067410 w 1554480"/>
                      <a:gd name="connsiteY5" fmla="*/ 13716 h 13716"/>
                      <a:gd name="connsiteX6" fmla="*/ 549250 w 1554480"/>
                      <a:gd name="connsiteY6" fmla="*/ 13716 h 13716"/>
                      <a:gd name="connsiteX7" fmla="*/ 0 w 1554480"/>
                      <a:gd name="connsiteY7" fmla="*/ 13716 h 13716"/>
                      <a:gd name="connsiteX8" fmla="*/ 0 w 1554480"/>
                      <a:gd name="connsiteY8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0" h="13716" fill="none" extrusionOk="0">
                        <a:moveTo>
                          <a:pt x="0" y="0"/>
                        </a:moveTo>
                        <a:cubicBezTo>
                          <a:pt x="114141" y="-19864"/>
                          <a:pt x="345055" y="-1657"/>
                          <a:pt x="549250" y="0"/>
                        </a:cubicBezTo>
                        <a:cubicBezTo>
                          <a:pt x="753445" y="1657"/>
                          <a:pt x="862292" y="-5674"/>
                          <a:pt x="1082954" y="0"/>
                        </a:cubicBezTo>
                        <a:cubicBezTo>
                          <a:pt x="1303616" y="5674"/>
                          <a:pt x="1363530" y="4537"/>
                          <a:pt x="1554480" y="0"/>
                        </a:cubicBezTo>
                        <a:cubicBezTo>
                          <a:pt x="1553820" y="4959"/>
                          <a:pt x="1554594" y="10798"/>
                          <a:pt x="1554480" y="13716"/>
                        </a:cubicBezTo>
                        <a:cubicBezTo>
                          <a:pt x="1338847" y="1555"/>
                          <a:pt x="1215066" y="33279"/>
                          <a:pt x="1067410" y="13716"/>
                        </a:cubicBezTo>
                        <a:cubicBezTo>
                          <a:pt x="919754" y="-5847"/>
                          <a:pt x="800465" y="-1492"/>
                          <a:pt x="549250" y="13716"/>
                        </a:cubicBezTo>
                        <a:cubicBezTo>
                          <a:pt x="298035" y="28924"/>
                          <a:pt x="158868" y="18197"/>
                          <a:pt x="0" y="13716"/>
                        </a:cubicBezTo>
                        <a:cubicBezTo>
                          <a:pt x="488" y="8630"/>
                          <a:pt x="480" y="6612"/>
                          <a:pt x="0" y="0"/>
                        </a:cubicBezTo>
                        <a:close/>
                      </a:path>
                      <a:path w="1554480" h="13716" stroke="0" extrusionOk="0">
                        <a:moveTo>
                          <a:pt x="0" y="0"/>
                        </a:moveTo>
                        <a:cubicBezTo>
                          <a:pt x="249941" y="-58"/>
                          <a:pt x="367334" y="23448"/>
                          <a:pt x="502615" y="0"/>
                        </a:cubicBezTo>
                        <a:cubicBezTo>
                          <a:pt x="637897" y="-23448"/>
                          <a:pt x="813653" y="-20418"/>
                          <a:pt x="974141" y="0"/>
                        </a:cubicBezTo>
                        <a:cubicBezTo>
                          <a:pt x="1134629" y="20418"/>
                          <a:pt x="1268772" y="6288"/>
                          <a:pt x="1554480" y="0"/>
                        </a:cubicBezTo>
                        <a:cubicBezTo>
                          <a:pt x="1554232" y="4157"/>
                          <a:pt x="1554673" y="7559"/>
                          <a:pt x="1554480" y="13716"/>
                        </a:cubicBezTo>
                        <a:cubicBezTo>
                          <a:pt x="1336087" y="7600"/>
                          <a:pt x="1310024" y="15187"/>
                          <a:pt x="1067410" y="13716"/>
                        </a:cubicBezTo>
                        <a:cubicBezTo>
                          <a:pt x="824796" y="12246"/>
                          <a:pt x="787902" y="30075"/>
                          <a:pt x="518160" y="13716"/>
                        </a:cubicBezTo>
                        <a:cubicBezTo>
                          <a:pt x="248418" y="-2643"/>
                          <a:pt x="133160" y="4633"/>
                          <a:pt x="0" y="13716"/>
                        </a:cubicBezTo>
                        <a:cubicBezTo>
                          <a:pt x="43" y="9160"/>
                          <a:pt x="-111" y="48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0721" y="502920"/>
            <a:ext cx="5170932" cy="14630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it-IT" altLang="it-IT" sz="15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L’obiettivo di controllo è il raggiungimento con </a:t>
            </a:r>
            <a:r>
              <a:rPr lang="it-IT" altLang="it-IT" sz="1500" b="1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errore nullo</a:t>
            </a:r>
            <a:r>
              <a:rPr lang="it-IT" altLang="it-IT" sz="15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 di un riferimento costante per le correnti di Plasma.</a:t>
            </a:r>
          </a:p>
          <a:p>
            <a:pPr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it-IT" altLang="it-IT" sz="15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Come visto prima, la misura di tensione, in caso di corrente costante, equivale a quella di corrente (a meno di un coefficiente funzione della resistenza di plasma)</a:t>
            </a:r>
          </a:p>
        </p:txBody>
      </p:sp>
      <p:pic>
        <p:nvPicPr>
          <p:cNvPr id="8" name="Immagine 7" descr="Immagine che contiene testo, dispositivo, calibro&#10;&#10;Descrizione generata automaticamente">
            <a:extLst>
              <a:ext uri="{FF2B5EF4-FFF2-40B4-BE49-F238E27FC236}">
                <a16:creationId xmlns:a16="http://schemas.microsoft.com/office/drawing/2014/main" id="{CDD7060C-7457-4972-99EB-DDABAB012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02" y="3687185"/>
            <a:ext cx="8188452" cy="1166854"/>
          </a:xfrm>
          <a:prstGeom prst="rect">
            <a:avLst/>
          </a:pr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75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681789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Riformulazione delle funzioni di trasferimento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1046867"/>
            <a:ext cx="8696401" cy="46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Allo scopo di calcolare li design di controllore adatto, ridefiniamo le 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14A3B41-63A0-462B-AD81-40121C305F33}"/>
                  </a:ext>
                </a:extLst>
              </p:cNvPr>
              <p:cNvSpPr txBox="1"/>
              <p:nvPr/>
            </p:nvSpPr>
            <p:spPr>
              <a:xfrm>
                <a:off x="288573" y="1527610"/>
                <a:ext cx="7247433" cy="1593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𝑍𝑒𝑟𝑖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≠0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𝑃𝑜𝑙𝑖</m:t>
                              </m:r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≠0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2800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14A3B41-63A0-462B-AD81-40121C305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73" y="1527610"/>
                <a:ext cx="7247433" cy="15938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8009693-E468-4FBF-B50D-B63727ED224B}"/>
                  </a:ext>
                </a:extLst>
              </p:cNvPr>
              <p:cNvSpPr txBox="1"/>
              <p:nvPr/>
            </p:nvSpPr>
            <p:spPr>
              <a:xfrm>
                <a:off x="245580" y="3232275"/>
                <a:ext cx="7333418" cy="1593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80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𝑍𝑒𝑟𝑖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≠0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𝑃𝑜𝑙𝑖</m:t>
                              </m:r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≠0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2800" dirty="0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8009693-E468-4FBF-B50D-B63727ED2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80" y="3232275"/>
                <a:ext cx="7333418" cy="15938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90EE6C8-52BB-47D4-A96A-FDB6227C8B12}"/>
                  </a:ext>
                </a:extLst>
              </p:cNvPr>
              <p:cNvSpPr txBox="1"/>
              <p:nvPr/>
            </p:nvSpPr>
            <p:spPr>
              <a:xfrm>
                <a:off x="245580" y="5172007"/>
                <a:ext cx="4685513" cy="806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it-IT" sz="2800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90EE6C8-52BB-47D4-A96A-FDB6227C8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80" y="5172007"/>
                <a:ext cx="4685513" cy="8067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3DEBF21-652E-4019-89D1-2FBBA705050B}"/>
                  </a:ext>
                </a:extLst>
              </p:cNvPr>
              <p:cNvSpPr txBox="1"/>
              <p:nvPr/>
            </p:nvSpPr>
            <p:spPr>
              <a:xfrm>
                <a:off x="7763773" y="3844558"/>
                <a:ext cx="10742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it-IT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3DEBF21-652E-4019-89D1-2FBBA7050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773" y="3844558"/>
                <a:ext cx="1074262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429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384260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Calcolo del controllore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676683"/>
            <a:ext cx="8696401" cy="4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latin typeface="Palatino Linotype" panose="02040502050505030304" pitchFamily="18" charset="0"/>
              </a:rPr>
              <a:t>Usando il Teorema del valore finale, abbiamo: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9598BE2B-405D-41C2-9AB2-5056420CE18F}"/>
                  </a:ext>
                </a:extLst>
              </p:cNvPr>
              <p:cNvSpPr txBox="1"/>
              <p:nvPr/>
            </p:nvSpPr>
            <p:spPr>
              <a:xfrm>
                <a:off x="69556" y="1318531"/>
                <a:ext cx="3056542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𝑒𝑟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9598BE2B-405D-41C2-9AB2-5056420CE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6" y="1318531"/>
                <a:ext cx="3056542" cy="586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A866917-8714-4160-980D-E339998325F6}"/>
                  </a:ext>
                </a:extLst>
              </p:cNvPr>
              <p:cNvSpPr txBox="1"/>
              <p:nvPr/>
            </p:nvSpPr>
            <p:spPr>
              <a:xfrm>
                <a:off x="3453357" y="1280925"/>
                <a:ext cx="5822830" cy="6519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→∞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func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𝑒𝑟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A866917-8714-4160-980D-E33999832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357" y="1280925"/>
                <a:ext cx="5822830" cy="6519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658F1B3-0C76-439E-9383-E79BAA254F26}"/>
                  </a:ext>
                </a:extLst>
              </p:cNvPr>
              <p:cNvSpPr txBox="1"/>
              <p:nvPr/>
            </p:nvSpPr>
            <p:spPr>
              <a:xfrm>
                <a:off x="0" y="2123116"/>
                <a:ext cx="9144000" cy="8872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658F1B3-0C76-439E-9383-E79BAA254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23116"/>
                <a:ext cx="9144000" cy="8872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C28E642-B7D3-48B4-AC1A-CCFD656980FD}"/>
                  </a:ext>
                </a:extLst>
              </p:cNvPr>
              <p:cNvSpPr txBox="1"/>
              <p:nvPr/>
            </p:nvSpPr>
            <p:spPr>
              <a:xfrm>
                <a:off x="0" y="3013686"/>
                <a:ext cx="8316227" cy="112357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3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p>
                          <m:r>
                            <a:rPr lang="it-IT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C28E642-B7D3-48B4-AC1A-CCFD65698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13686"/>
                <a:ext cx="8316227" cy="11235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08D695A-E725-45DE-92C8-25D19BCA0993}"/>
                  </a:ext>
                </a:extLst>
              </p:cNvPr>
              <p:cNvSpPr txBox="1"/>
              <p:nvPr/>
            </p:nvSpPr>
            <p:spPr>
              <a:xfrm>
                <a:off x="14825" y="4121465"/>
                <a:ext cx="4520853" cy="2219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3200" b="0" i="1" smtClean="0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</m:e>
                              <m:e>
                                <m:r>
                                  <a:rPr lang="it-IT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it-IT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≥1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it-IT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it-IT" sz="3200" b="0" i="1" smtClean="0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</m:e>
                              <m:e>
                                <m:r>
                                  <a:rPr lang="it-IT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it-IT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e>
                              <m:e>
                                <m:r>
                                  <a:rPr lang="it-IT" sz="3200" b="0" i="1" smtClean="0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</m:e>
                              <m:e>
                                <m:r>
                                  <a:rPr lang="it-IT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it-IT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3200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08D695A-E725-45DE-92C8-25D19BCA0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5" y="4121465"/>
                <a:ext cx="4520853" cy="2219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F2D4644D-EABC-4F8A-86CB-E3F18E23669D}"/>
              </a:ext>
            </a:extLst>
          </p:cNvPr>
          <p:cNvSpPr/>
          <p:nvPr/>
        </p:nvSpPr>
        <p:spPr>
          <a:xfrm flipH="1">
            <a:off x="4550503" y="4231107"/>
            <a:ext cx="577516" cy="39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0C0A6B5-FC79-442D-A6DE-5F5D2DAA1F91}"/>
                  </a:ext>
                </a:extLst>
              </p:cNvPr>
              <p:cNvSpPr txBox="1"/>
              <p:nvPr/>
            </p:nvSpPr>
            <p:spPr>
              <a:xfrm>
                <a:off x="5229980" y="4168676"/>
                <a:ext cx="3914020" cy="49244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it-IT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it-IT" sz="3200" b="0" i="1" smtClean="0">
                              <a:solidFill>
                                <a:srgbClr val="007F5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solidFill>
                                <a:srgbClr val="007F5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3200" b="0" i="1" smtClean="0">
                              <a:solidFill>
                                <a:srgbClr val="007F5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t-IT" sz="3200" b="0" i="1" smtClean="0">
                          <a:solidFill>
                            <a:srgbClr val="007F5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it-IT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0C0A6B5-FC79-442D-A6DE-5F5D2DAA1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980" y="4168676"/>
                <a:ext cx="3914020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949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53173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Condizioni di Esistenza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sellaDiTesto 7">
                <a:extLst>
                  <a:ext uri="{FF2B5EF4-FFF2-40B4-BE49-F238E27FC236}">
                    <a16:creationId xmlns:a16="http://schemas.microsoft.com/office/drawing/2014/main" id="{2073803E-F048-4B48-9DFF-48FD151720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544" y="767735"/>
                <a:ext cx="8214109" cy="9166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822433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just">
                  <a:lnSpc>
                    <a:spcPct val="15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it-IT" altLang="it-IT" sz="1800" dirty="0">
                    <a:latin typeface="Palatino Linotype" panose="02040502050505030304" pitchFamily="18" charset="0"/>
                  </a:rPr>
                  <a:t>Per essere validi i calcoli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>
                            <a:latin typeface="Palatino Linotype" panose="02040502050505030304" pitchFamily="18" charset="0"/>
                          </a:rPr>
                        </m:ctrlPr>
                      </m:sSubPr>
                      <m:e>
                        <m:r>
                          <a:rPr lang="it-IT" sz="1800">
                            <a:latin typeface="Palatino Linotype" panose="02040502050505030304" pitchFamily="18" charset="0"/>
                          </a:rPr>
                          <m:t>𝑒</m:t>
                        </m:r>
                      </m:e>
                      <m:sub>
                        <m:r>
                          <a:rPr lang="it-IT" sz="1800">
                            <a:latin typeface="Palatino Linotype" panose="020405020505050303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it-IT" altLang="it-IT" sz="1800" dirty="0">
                    <a:latin typeface="Palatino Linotype" panose="02040502050505030304" pitchFamily="18" charset="0"/>
                  </a:rPr>
                  <a:t>, Il sistema a ciclo chiuso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altLang="it-IT" sz="1800">
                            <a:latin typeface="Palatino Linotype" panose="02040502050505030304" pitchFamily="18" charset="0"/>
                          </a:rPr>
                        </m:ctrlPr>
                      </m:sSubPr>
                      <m:e>
                        <m:r>
                          <a:rPr lang="it-IT" altLang="it-IT" sz="1800">
                            <a:latin typeface="Palatino Linotype" panose="020405020505050303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it-IT" altLang="it-IT" sz="1800">
                                <a:latin typeface="Palatino Linotype" panose="02040502050505030304" pitchFamily="18" charset="0"/>
                              </a:rPr>
                            </m:ctrlPr>
                          </m:sSubPr>
                          <m:e>
                            <m:r>
                              <a:rPr lang="it-IT" altLang="it-IT" sz="1800">
                                <a:latin typeface="Palatino Linotype" panose="0204050205050503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altLang="it-IT" sz="1800">
                                <a:latin typeface="Palatino Linotype" panose="0204050205050503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altLang="it-IT" sz="1800">
                            <a:latin typeface="Palatino Linotype" panose="0204050205050503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it-IT" altLang="it-IT" sz="1800" dirty="0">
                    <a:latin typeface="Palatino Linotype" panose="02040502050505030304" pitchFamily="18" charset="0"/>
                  </a:rPr>
                  <a:t> (funzione di sensitività complementare) deve essere A.S.</a:t>
                </a:r>
              </a:p>
            </p:txBody>
          </p:sp>
        </mc:Choice>
        <mc:Fallback>
          <p:sp>
            <p:nvSpPr>
              <p:cNvPr id="27" name="CasellaDiTesto 7">
                <a:extLst>
                  <a:ext uri="{FF2B5EF4-FFF2-40B4-BE49-F238E27FC236}">
                    <a16:creationId xmlns:a16="http://schemas.microsoft.com/office/drawing/2014/main" id="{2073803E-F048-4B48-9DFF-48FD15172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2544" y="767735"/>
                <a:ext cx="8214109" cy="916661"/>
              </a:xfrm>
              <a:prstGeom prst="rect">
                <a:avLst/>
              </a:prstGeom>
              <a:blipFill>
                <a:blip r:embed="rId2"/>
                <a:stretch>
                  <a:fillRect l="-593" r="-593" b="-1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CBD33A3-6967-4515-AEB6-6C3DEC35D27D}"/>
                  </a:ext>
                </a:extLst>
              </p:cNvPr>
              <p:cNvSpPr txBox="1"/>
              <p:nvPr/>
            </p:nvSpPr>
            <p:spPr>
              <a:xfrm>
                <a:off x="312546" y="1770785"/>
                <a:ext cx="8214108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𝑦𝑟</m:t>
                          </m:r>
                        </m:sub>
                      </m:sSub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⇒ 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𝐷𝑒𝑛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𝑦𝑟</m:t>
                              </m:r>
                            </m:sub>
                          </m:sSub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it-IT" sz="2400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CBD33A3-6967-4515-AEB6-6C3DEC35D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46" y="1770785"/>
                <a:ext cx="8214108" cy="7822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26E2CF20-4FB6-4D61-8920-23B5667E81FE}"/>
                  </a:ext>
                </a:extLst>
              </p:cNvPr>
              <p:cNvSpPr txBox="1"/>
              <p:nvPr/>
            </p:nvSpPr>
            <p:spPr>
              <a:xfrm>
                <a:off x="2431181" y="3019651"/>
                <a:ext cx="4586438" cy="65889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i="1" smtClean="0">
                          <a:latin typeface="Cambria Math" panose="02040503050406030204" pitchFamily="18" charset="0"/>
                        </a:rPr>
                        <m:t>𝐷𝑒𝑛</m:t>
                      </m:r>
                      <m:d>
                        <m:d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𝑦𝑟</m:t>
                              </m:r>
                            </m:sub>
                          </m:sSub>
                        </m:e>
                      </m:d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it-I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sup>
                      </m:sSup>
                      <m:sSub>
                        <m:sSubPr>
                          <m:ctrlPr>
                            <a:rPr lang="it-I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it-I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it-IT" sz="3200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26E2CF20-4FB6-4D61-8920-23B5667E8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181" y="3019651"/>
                <a:ext cx="4586438" cy="6588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EAF9506-5F5D-40A3-9473-238ED72E8C21}"/>
                  </a:ext>
                </a:extLst>
              </p:cNvPr>
              <p:cNvSpPr txBox="1"/>
              <p:nvPr/>
            </p:nvSpPr>
            <p:spPr>
              <a:xfrm>
                <a:off x="288574" y="4145151"/>
                <a:ext cx="82380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rgbClr val="000000"/>
                    </a:solidFill>
                    <a:latin typeface="Palatino Linotype" panose="02040502050505030304" pitchFamily="18" charset="0"/>
                    <a:ea typeface="MS PGothic" panose="020B0600070205080204" pitchFamily="34" charset="-128"/>
                  </a:rPr>
                  <a:t>Ed essendo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>
                            <a:solidFill>
                              <a:srgbClr val="000000"/>
                            </a:solidFill>
                            <a:latin typeface="Palatino Linotype" panose="02040502050505030304" pitchFamily="18" charset="0"/>
                            <a:ea typeface="MS PGothic" panose="020B0600070205080204" pitchFamily="34" charset="-128"/>
                          </a:rPr>
                        </m:ctrlPr>
                      </m:sSubPr>
                      <m:e>
                        <m:r>
                          <a:rPr lang="it-IT">
                            <a:solidFill>
                              <a:srgbClr val="000000"/>
                            </a:solidFill>
                            <a:latin typeface="Palatino Linotype" panose="02040502050505030304" pitchFamily="18" charset="0"/>
                            <a:ea typeface="MS PGothic" panose="020B0600070205080204" pitchFamily="34" charset="-128"/>
                          </a:rPr>
                          <m:t>𝑃</m:t>
                        </m:r>
                      </m:e>
                      <m:sub>
                        <m:r>
                          <a:rPr lang="it-IT">
                            <a:solidFill>
                              <a:srgbClr val="000000"/>
                            </a:solidFill>
                            <a:latin typeface="Palatino Linotype" panose="02040502050505030304" pitchFamily="18" charset="0"/>
                            <a:ea typeface="MS PGothic" panose="020B0600070205080204" pitchFamily="34" charset="-128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it-IT">
                            <a:solidFill>
                              <a:srgbClr val="000000"/>
                            </a:solidFill>
                            <a:latin typeface="Palatino Linotype" panose="02040502050505030304" pitchFamily="18" charset="0"/>
                            <a:ea typeface="MS PGothic" panose="020B0600070205080204" pitchFamily="34" charset="-128"/>
                          </a:rPr>
                        </m:ctrlPr>
                      </m:dPr>
                      <m:e>
                        <m:r>
                          <a:rPr lang="it-IT">
                            <a:solidFill>
                              <a:srgbClr val="000000"/>
                            </a:solidFill>
                            <a:latin typeface="Palatino Linotype" panose="02040502050505030304" pitchFamily="18" charset="0"/>
                            <a:ea typeface="MS PGothic" panose="020B0600070205080204" pitchFamily="34" charset="-128"/>
                          </a:rPr>
                          <m:t>𝑠</m:t>
                        </m:r>
                      </m:e>
                    </m:d>
                  </m:oMath>
                </a14:m>
                <a:r>
                  <a:rPr lang="it-IT" dirty="0">
                    <a:solidFill>
                      <a:srgbClr val="000000"/>
                    </a:solidFill>
                    <a:latin typeface="Palatino Linotype" panose="02040502050505030304" pitchFamily="18" charset="0"/>
                    <a:ea typeface="MS PGothic" panose="020B0600070205080204" pitchFamily="34" charset="-128"/>
                  </a:rPr>
                  <a:t> composto da 2 poli semplici A.S. segue che un qualsiasi controllore con i poli Stabili è adatto ai requisiti di stabilità</a:t>
                </a: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EAF9506-5F5D-40A3-9473-238ED72E8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74" y="4145151"/>
                <a:ext cx="8238080" cy="646331"/>
              </a:xfrm>
              <a:prstGeom prst="rect">
                <a:avLst/>
              </a:prstGeom>
              <a:blipFill>
                <a:blip r:embed="rId5"/>
                <a:stretch>
                  <a:fillRect l="-592" t="-5660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458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2398413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CODAS Project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8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Il progetto complessivo punta a realizzare l’architettura di controllo in tutti i suoi aspetti software, con riguardo ai problemi di interconnessione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BD66A9F-3E88-46F9-81C8-A5F9C96315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4"/>
          <a:stretch/>
        </p:blipFill>
        <p:spPr>
          <a:xfrm>
            <a:off x="468352" y="1834425"/>
            <a:ext cx="8090603" cy="4073863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B790B66-9F9E-4364-9FFD-D73D11AB9D0D}"/>
              </a:ext>
            </a:extLst>
          </p:cNvPr>
          <p:cNvSpPr/>
          <p:nvPr/>
        </p:nvSpPr>
        <p:spPr>
          <a:xfrm>
            <a:off x="379142" y="4360127"/>
            <a:ext cx="3429000" cy="1410630"/>
          </a:xfrm>
          <a:prstGeom prst="roundRect">
            <a:avLst>
              <a:gd name="adj" fmla="val 50000"/>
            </a:avLst>
          </a:prstGeom>
          <a:solidFill>
            <a:srgbClr val="4472C4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5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222357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Controllore </a:t>
            </a:r>
            <a:r>
              <a:rPr lang="it-IT" altLang="it-IT" b="1" i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PID-style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972976"/>
            <a:ext cx="8696401" cy="46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Il design di controllore proposto è quindi:</a:t>
            </a:r>
            <a:endParaRPr lang="it-IT" altLang="it-IT" sz="1600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E79DA2C-4624-4277-B36F-82E52CEF9EB9}"/>
                  </a:ext>
                </a:extLst>
              </p:cNvPr>
              <p:cNvSpPr txBox="1"/>
              <p:nvPr/>
            </p:nvSpPr>
            <p:spPr>
              <a:xfrm>
                <a:off x="1124728" y="1809108"/>
                <a:ext cx="7199343" cy="100091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E79DA2C-4624-4277-B36F-82E52CEF9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728" y="1809108"/>
                <a:ext cx="7199343" cy="10009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7">
            <a:extLst>
              <a:ext uri="{FF2B5EF4-FFF2-40B4-BE49-F238E27FC236}">
                <a16:creationId xmlns:a16="http://schemas.microsoft.com/office/drawing/2014/main" id="{BBD261F0-F955-4F0D-A54F-83F9DB63B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99" y="3115952"/>
            <a:ext cx="8696401" cy="8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Analizziamo ora come i Termini contribuiscono alla dinamica sul modello stimato precedentemente.</a:t>
            </a:r>
            <a:endParaRPr lang="it-IT" altLang="it-IT" sz="16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28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929555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Analisi </a:t>
            </a:r>
            <a:r>
              <a:rPr lang="it-IT" altLang="it-IT" b="1" i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Qualitativa</a:t>
            </a: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 con Simulink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370EDF5-B928-4B34-AA42-C80880F99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613893"/>
            <a:ext cx="9144000" cy="4580635"/>
          </a:xfrm>
          <a:prstGeom prst="rect">
            <a:avLst/>
          </a:prstGeom>
        </p:spPr>
      </p:pic>
      <p:sp>
        <p:nvSpPr>
          <p:cNvPr id="7" name="CasellaDiTesto 7">
            <a:extLst>
              <a:ext uri="{FF2B5EF4-FFF2-40B4-BE49-F238E27FC236}">
                <a16:creationId xmlns:a16="http://schemas.microsoft.com/office/drawing/2014/main" id="{484A5D4A-33D5-44F7-8F26-3DD303D97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98" y="663472"/>
            <a:ext cx="8696401" cy="8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Analizziamo ora come i Termini del controllore proposto contribuiscono alla dinamica sul modello stimato precedentemente.</a:t>
            </a:r>
            <a:endParaRPr lang="it-IT" altLang="it-IT" sz="16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703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192385-9A43-4ACD-8B66-FEF6CAAD2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690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EF7A6C-E5D0-430F-AB86-3608D5B5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CFCDFAA-9394-47F6-9850-C972522C0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77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165369E-2FB0-4831-8AD4-9BB6D953B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735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D2ED3D-22FF-47EB-9868-D4475A611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3715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79F1F80-0253-4158-947A-442819927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BAB68CDA-A133-4F13-9B1B-7F66493D82E5}"/>
              </a:ext>
            </a:extLst>
          </p:cNvPr>
          <p:cNvCxnSpPr>
            <a:cxnSpLocks/>
          </p:cNvCxnSpPr>
          <p:nvPr/>
        </p:nvCxnSpPr>
        <p:spPr>
          <a:xfrm>
            <a:off x="2682240" y="1866900"/>
            <a:ext cx="1599882" cy="0"/>
          </a:xfrm>
          <a:prstGeom prst="line">
            <a:avLst/>
          </a:prstGeom>
          <a:ln w="3810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654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357" y="3130041"/>
            <a:ext cx="3294663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4700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Applicazione</a:t>
            </a:r>
            <a:r>
              <a:rPr lang="en-US" altLang="it-IT" sz="4700" b="1" u="sng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it-IT" sz="4700" b="1" u="sng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Reale</a:t>
            </a:r>
            <a:endParaRPr lang="en-US" altLang="it-IT" sz="4700" b="1" u="sng" dirty="0">
              <a:solidFill>
                <a:srgbClr val="007F5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315431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391886"/>
            <a:ext cx="4507025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5930C6-A5E5-450A-BB4E-3CA6C53ACD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r="25182" b="2"/>
          <a:stretch/>
        </p:blipFill>
        <p:spPr>
          <a:xfrm>
            <a:off x="4441869" y="666728"/>
            <a:ext cx="4152000" cy="5465791"/>
          </a:xfrm>
          <a:prstGeom prst="rect">
            <a:avLst/>
          </a:pr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00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48855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Da Tempo continuo a Tempo Discreto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82F6EAC-C55E-498F-9818-1494BD932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1046867"/>
            <a:ext cx="8696401" cy="8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Mediante una discretizzazione Zero Order </a:t>
            </a:r>
            <a:r>
              <a:rPr lang="it-IT" altLang="it-IT" sz="1800" dirty="0" err="1">
                <a:latin typeface="Palatino Linotype" panose="02040502050505030304" pitchFamily="18" charset="0"/>
              </a:rPr>
              <a:t>Hold</a:t>
            </a:r>
            <a:r>
              <a:rPr lang="it-IT" altLang="it-IT" sz="1800" dirty="0">
                <a:latin typeface="Palatino Linotype" panose="02040502050505030304" pitchFamily="18" charset="0"/>
              </a:rPr>
              <a:t> (ZOH), otteniamo il controllore equivalente a tempo discreto</a:t>
            </a:r>
            <a:endParaRPr lang="it-IT" altLang="it-IT" sz="1600" dirty="0">
              <a:latin typeface="Palatino Linotype" panose="02040502050505030304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AF36EE6-45D8-454E-AAD5-3BA3A464BF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5"/>
          <a:stretch/>
        </p:blipFill>
        <p:spPr>
          <a:xfrm>
            <a:off x="64774" y="1970326"/>
            <a:ext cx="9011850" cy="2601422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426EB48F-9BFE-49F2-A2A2-07F746F7F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7296"/>
            <a:ext cx="9144000" cy="159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70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0" name="Rectangle 7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Bomba all&amp;#39;idrogeno: che cos&amp;#39;è e come funziona - Focus.it">
            <a:extLst>
              <a:ext uri="{FF2B5EF4-FFF2-40B4-BE49-F238E27FC236}">
                <a16:creationId xmlns:a16="http://schemas.microsoft.com/office/drawing/2014/main" id="{B53843E1-363F-4343-AB22-8901C79AA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4" t="3814" r="27621" b="-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1" name="Rectangle 7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319" y="1161288"/>
            <a:ext cx="3591227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b="1" u="sng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Fusione</a:t>
            </a:r>
            <a:r>
              <a:rPr lang="en-US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 </a:t>
            </a: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nucleare</a:t>
            </a:r>
            <a:r>
              <a:rPr lang="en-US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, </a:t>
            </a:r>
            <a:r>
              <a:rPr lang="en-US" altLang="it-IT" b="1" u="sng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cos’è</a:t>
            </a:r>
            <a:r>
              <a:rPr lang="en-US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?</a:t>
            </a:r>
          </a:p>
        </p:txBody>
      </p:sp>
      <p:sp>
        <p:nvSpPr>
          <p:cNvPr id="6152" name="Rectangle 7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7">
                <a:extLst>
                  <a:ext uri="{FF2B5EF4-FFF2-40B4-BE49-F238E27FC236}">
                    <a16:creationId xmlns:a16="http://schemas.microsoft.com/office/drawing/2014/main" id="{2073803E-F048-4B48-9DFF-48FD151720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319" y="2718054"/>
                <a:ext cx="3591227" cy="3207258"/>
              </a:xfrm>
              <a:prstGeom prst="rect">
                <a:avLst/>
              </a:prstGeom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lIns="91440" tIns="45720" rIns="91440" bIns="45720" rtlCol="0" anchor="t">
                <a:noAutofit/>
              </a:bodyPr>
              <a:lstStyle>
                <a:lvl1pPr>
                  <a:spcBef>
                    <a:spcPct val="20000"/>
                  </a:spcBef>
                  <a:buClr>
                    <a:srgbClr val="822433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just" defTabSz="9144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None/>
                </a:pP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In </a:t>
                </a:r>
                <a:r>
                  <a:rPr lang="it-IT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fisica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, per </a:t>
                </a:r>
                <a:r>
                  <a:rPr lang="it-IT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Fusione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Termonucleare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,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si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intende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il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processo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mediante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il quale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i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nuclei di due o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più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atomi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vengono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compressi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tanto da far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prevalere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l’interazione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forte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sulla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repulsione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coulombiana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,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causando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l’unione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tra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gli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atomi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e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andando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a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formare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così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un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nucleo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la cui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massa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totale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risulta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minore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della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massa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dei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reagenti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originali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. La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perdita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di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massa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ha come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conseguenza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la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liberazione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di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un’elevata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quantità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di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energia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, in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accordo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con </a:t>
                </a:r>
                <a:r>
                  <a:rPr lang="en-US" altLang="it-IT" sz="1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l’equazione</a:t>
                </a:r>
                <a:r>
                  <a:rPr lang="en-US" altLang="it-IT" sz="1800" dirty="0">
                    <a:solidFill>
                      <a:schemeClr val="tx1"/>
                    </a:solidFill>
                    <a:latin typeface="+mn-lt"/>
                    <a:ea typeface="+mn-ea"/>
                  </a:rPr>
                  <a:t> di Einstein:  </a:t>
                </a:r>
                <a14:m>
                  <m:oMath xmlns:m="http://schemas.openxmlformats.org/officeDocument/2006/math">
                    <m:r>
                      <a:rPr lang="en-US" altLang="it-IT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𝐸</m:t>
                    </m:r>
                    <m:r>
                      <a:rPr lang="en-US" altLang="it-IT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ctrlPr>
                          <a:rPr lang="en-US" altLang="it-IT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it-IT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it-IT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it-IT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𝑟</m:t>
                            </m:r>
                          </m:sub>
                        </m:sSub>
                        <m:r>
                          <a:rPr lang="en-US" altLang="it-IT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altLang="it-IT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e>
                    </m:d>
                    <m:sSup>
                      <m:sSupPr>
                        <m:ctrlPr>
                          <a:rPr lang="en-US" altLang="it-IT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it-IT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𝑐</m:t>
                        </m:r>
                      </m:e>
                      <m:sup>
                        <m:r>
                          <a:rPr lang="en-US" altLang="it-IT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27" name="CasellaDiTesto 7">
                <a:extLst>
                  <a:ext uri="{FF2B5EF4-FFF2-40B4-BE49-F238E27FC236}">
                    <a16:creationId xmlns:a16="http://schemas.microsoft.com/office/drawing/2014/main" id="{2073803E-F048-4B48-9DFF-48FD15172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319" y="2718054"/>
                <a:ext cx="3591227" cy="3207258"/>
              </a:xfrm>
              <a:prstGeom prst="rect">
                <a:avLst/>
              </a:prstGeom>
              <a:blipFill>
                <a:blip r:embed="rId3"/>
                <a:stretch>
                  <a:fillRect l="-1528" t="-1901" r="-1358" b="-13688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984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25281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ZOH discretizzazione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5846196-E9DE-4185-92DC-2F102483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399"/>
            <a:ext cx="9144000" cy="428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609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EF7A6C-E5D0-430F-AB86-3608D5B5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192" y="643467"/>
            <a:ext cx="7209613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1487303-0901-4C01-B8EB-51A0C5D35071}"/>
              </a:ext>
            </a:extLst>
          </p:cNvPr>
          <p:cNvCxnSpPr>
            <a:cxnSpLocks/>
          </p:cNvCxnSpPr>
          <p:nvPr/>
        </p:nvCxnSpPr>
        <p:spPr>
          <a:xfrm>
            <a:off x="2519362" y="4743450"/>
            <a:ext cx="5029518" cy="0"/>
          </a:xfrm>
          <a:prstGeom prst="line">
            <a:avLst/>
          </a:prstGeom>
          <a:ln w="3810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2C497AD-1353-48E9-9AC7-C5671668D57C}"/>
              </a:ext>
            </a:extLst>
          </p:cNvPr>
          <p:cNvCxnSpPr>
            <a:cxnSpLocks/>
          </p:cNvCxnSpPr>
          <p:nvPr/>
        </p:nvCxnSpPr>
        <p:spPr>
          <a:xfrm>
            <a:off x="1936749" y="4908550"/>
            <a:ext cx="582613" cy="0"/>
          </a:xfrm>
          <a:prstGeom prst="line">
            <a:avLst/>
          </a:prstGeom>
          <a:ln w="3810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7035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EF7A6C-E5D0-430F-AB86-3608D5B5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192" y="643467"/>
            <a:ext cx="7209613" cy="5571064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CAC63BEC-2CEC-46FC-8E85-F05AF9E273A8}"/>
              </a:ext>
            </a:extLst>
          </p:cNvPr>
          <p:cNvCxnSpPr>
            <a:cxnSpLocks/>
          </p:cNvCxnSpPr>
          <p:nvPr/>
        </p:nvCxnSpPr>
        <p:spPr>
          <a:xfrm>
            <a:off x="3870642" y="3429000"/>
            <a:ext cx="1879918" cy="0"/>
          </a:xfrm>
          <a:prstGeom prst="line">
            <a:avLst/>
          </a:prstGeom>
          <a:ln w="3810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9AE3BAE9-42E6-4715-919C-F87BF72B890E}"/>
              </a:ext>
            </a:extLst>
          </p:cNvPr>
          <p:cNvCxnSpPr>
            <a:cxnSpLocks/>
          </p:cNvCxnSpPr>
          <p:nvPr/>
        </p:nvCxnSpPr>
        <p:spPr>
          <a:xfrm>
            <a:off x="2082800" y="3233420"/>
            <a:ext cx="1838642" cy="0"/>
          </a:xfrm>
          <a:prstGeom prst="line">
            <a:avLst/>
          </a:prstGeom>
          <a:ln w="3810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3FACB84E-CD3B-4CC5-8A97-EB275C8AAC5A}"/>
              </a:ext>
            </a:extLst>
          </p:cNvPr>
          <p:cNvCxnSpPr>
            <a:cxnSpLocks/>
          </p:cNvCxnSpPr>
          <p:nvPr/>
        </p:nvCxnSpPr>
        <p:spPr>
          <a:xfrm>
            <a:off x="5750560" y="3233420"/>
            <a:ext cx="1838642" cy="0"/>
          </a:xfrm>
          <a:prstGeom prst="line">
            <a:avLst/>
          </a:prstGeom>
          <a:ln w="3810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6127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EF7A6C-E5D0-430F-AB86-3608D5B5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192" y="643467"/>
            <a:ext cx="7209613" cy="5571064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5A3C69E1-AC3D-4E8C-9715-9E629A25732F}"/>
              </a:ext>
            </a:extLst>
          </p:cNvPr>
          <p:cNvCxnSpPr>
            <a:cxnSpLocks/>
          </p:cNvCxnSpPr>
          <p:nvPr/>
        </p:nvCxnSpPr>
        <p:spPr>
          <a:xfrm>
            <a:off x="2682240" y="1851660"/>
            <a:ext cx="1599882" cy="0"/>
          </a:xfrm>
          <a:prstGeom prst="line">
            <a:avLst/>
          </a:prstGeom>
          <a:ln w="3810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455EE670-81A2-4053-B866-1A4BA43C1A05}"/>
              </a:ext>
            </a:extLst>
          </p:cNvPr>
          <p:cNvCxnSpPr>
            <a:cxnSpLocks/>
          </p:cNvCxnSpPr>
          <p:nvPr/>
        </p:nvCxnSpPr>
        <p:spPr>
          <a:xfrm>
            <a:off x="4211320" y="1968500"/>
            <a:ext cx="2768600" cy="43180"/>
          </a:xfrm>
          <a:prstGeom prst="line">
            <a:avLst/>
          </a:prstGeom>
          <a:ln w="3810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2128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C16B6FE0-45B9-481A-8136-B5AD11F3F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99" b="-1"/>
          <a:stretch/>
        </p:blipFill>
        <p:spPr>
          <a:xfrm>
            <a:off x="20" y="10"/>
            <a:ext cx="9143980" cy="6857989"/>
          </a:xfrm>
          <a:prstGeom prst="rect">
            <a:avLst/>
          </a:prstGeo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B6E71514-6080-46DE-A03E-E6BCFB1D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1860" y="3900290"/>
            <a:ext cx="5049130" cy="2319536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3A5861"/>
          </a:solidFill>
          <a:ln w="19050">
            <a:noFill/>
          </a:ln>
          <a:effectLst>
            <a:outerShdw blurRad="76200" sx="101000" sy="101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6987C3-39E2-4C79-AF10-CA08F30A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89" y="4170556"/>
            <a:ext cx="4581338" cy="12966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EMP: Embedded Message Pack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F56EEE1-3C17-4561-9979-D39442C24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9622" y="5467160"/>
            <a:ext cx="4593605" cy="4565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https://github.com/Alfystar/EMP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2FD3DEA5-FCA9-46D3-8EF2-96C491EEC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366200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A5E45A-5DC8-409D-8D5C-AE56C0708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1314451"/>
            <a:ext cx="6447501" cy="504701"/>
          </a:xfrm>
        </p:spPr>
        <p:txBody>
          <a:bodyPr>
            <a:normAutofit/>
          </a:bodyPr>
          <a:lstStyle/>
          <a:p>
            <a:r>
              <a:rPr lang="it-IT" sz="2400" b="1" u="sng" dirty="0">
                <a:solidFill>
                  <a:srgbClr val="007F51"/>
                </a:solidFill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Scopo, Key feature, limiti di EMP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C6BD6A-EAF6-4BE4-AE3C-8237439BE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1939390"/>
            <a:ext cx="6447501" cy="3448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EMP nasce con l’obiettivo di standardizzare un protocollo che permettesse di automatizzare il lavoro di programmazione necessario all’invio e alla ricezione di pacchetti tra 2 Device connessi Peer2Peer (Nessuna pretesa di networking).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2F88279-F0A0-4CB4-A382-2C8FDECCA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50" y="857250"/>
            <a:ext cx="2292350" cy="1446150"/>
          </a:xfrm>
          <a:prstGeom prst="rect">
            <a:avLst/>
          </a:prstGeom>
        </p:spPr>
      </p:pic>
      <p:sp>
        <p:nvSpPr>
          <p:cNvPr id="5" name="Rectangle 13">
            <a:extLst>
              <a:ext uri="{FF2B5EF4-FFF2-40B4-BE49-F238E27FC236}">
                <a16:creationId xmlns:a16="http://schemas.microsoft.com/office/drawing/2014/main" id="{9B70F133-D305-42F7-92F5-E96224D9B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339687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9305BD-AA45-4A46-AE32-BFCCB2601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1314450"/>
            <a:ext cx="6447501" cy="549234"/>
          </a:xfrm>
        </p:spPr>
        <p:txBody>
          <a:bodyPr>
            <a:normAutofit/>
          </a:bodyPr>
          <a:lstStyle/>
          <a:p>
            <a:r>
              <a:rPr lang="it-IT" sz="2400" b="1" u="sng" dirty="0">
                <a:solidFill>
                  <a:srgbClr val="007F51"/>
                </a:solidFill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Protocollo di comunicazione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E797D4-1629-4E93-A7A6-6B8A55CD4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1952750"/>
            <a:ext cx="8093141" cy="255613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it-IT" b="1" i="1" u="sng" dirty="0" err="1">
                <a:latin typeface="Palatino Linotype" panose="02040502050505030304" pitchFamily="18" charset="0"/>
              </a:rPr>
              <a:t>Consistent</a:t>
            </a:r>
            <a:r>
              <a:rPr lang="it-IT" b="1" i="1" u="sng" dirty="0">
                <a:latin typeface="Palatino Linotype" panose="02040502050505030304" pitchFamily="18" charset="0"/>
              </a:rPr>
              <a:t> Overhead Byte </a:t>
            </a:r>
            <a:r>
              <a:rPr lang="it-IT" b="1" i="1" u="sng" dirty="0" err="1">
                <a:latin typeface="Palatino Linotype" panose="02040502050505030304" pitchFamily="18" charset="0"/>
              </a:rPr>
              <a:t>Stuffing</a:t>
            </a:r>
            <a:r>
              <a:rPr lang="it-IT" b="1" i="1" u="sng" dirty="0">
                <a:latin typeface="Palatino Linotype" panose="02040502050505030304" pitchFamily="18" charset="0"/>
              </a:rPr>
              <a:t> (COBS)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it-IT" dirty="0">
                <a:latin typeface="Palatino Linotype" panose="02040502050505030304" pitchFamily="18" charset="0"/>
              </a:rPr>
              <a:t>È un algoritmo per codificare byte di informazione dividendoli in frame attraverso un algoritmo </a:t>
            </a:r>
            <a:r>
              <a:rPr lang="it-IT" dirty="0">
                <a:solidFill>
                  <a:srgbClr val="0070C0"/>
                </a:solidFill>
                <a:latin typeface="Palatino Linotype" panose="02040502050505030304" pitchFamily="18" charset="0"/>
              </a:rPr>
              <a:t>non ambiguo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it-IT" dirty="0">
                <a:latin typeface="Palatino Linotype" panose="02040502050505030304" pitchFamily="18" charset="0"/>
              </a:rPr>
              <a:t>COBS trasforma una stringa arbitraria di byte, ciascuno dei quali ha un Range di valori da [0:255] in una stringa di byte dove però ogni byte va da [</a:t>
            </a:r>
            <a:r>
              <a:rPr lang="it-IT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  <a:r>
              <a:rPr lang="it-IT" dirty="0">
                <a:latin typeface="Palatino Linotype" panose="02040502050505030304" pitchFamily="18" charset="0"/>
              </a:rPr>
              <a:t>:255].</a:t>
            </a:r>
          </a:p>
          <a:p>
            <a:pPr marL="0" indent="0">
              <a:buNone/>
            </a:pPr>
            <a:endParaRPr lang="it-IT" dirty="0">
              <a:latin typeface="Palatino Linotype" panose="02040502050505030304" pitchFamily="18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C965D54F-AF1B-4EC7-A4EB-85FDB62FFCA7}"/>
              </a:ext>
            </a:extLst>
          </p:cNvPr>
          <p:cNvGrpSpPr/>
          <p:nvPr/>
        </p:nvGrpSpPr>
        <p:grpSpPr>
          <a:xfrm>
            <a:off x="525429" y="4722830"/>
            <a:ext cx="8093141" cy="1103108"/>
            <a:chOff x="299046" y="4673682"/>
            <a:chExt cx="8093141" cy="1103108"/>
          </a:xfrm>
        </p:grpSpPr>
        <p:pic>
          <p:nvPicPr>
            <p:cNvPr id="7" name="Immagine 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81EAE64-6F4D-4268-827E-4BF7E5511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046" y="4673682"/>
              <a:ext cx="8093141" cy="677591"/>
            </a:xfrm>
            <a:prstGeom prst="rect">
              <a:avLst/>
            </a:prstGeom>
          </p:spPr>
        </p:pic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7249604A-3622-4216-91D9-5AA068351F5A}"/>
                </a:ext>
              </a:extLst>
            </p:cNvPr>
            <p:cNvCxnSpPr/>
            <p:nvPr/>
          </p:nvCxnSpPr>
          <p:spPr>
            <a:xfrm flipH="1" flipV="1">
              <a:off x="1741220" y="5388272"/>
              <a:ext cx="387433" cy="278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2 9">
              <a:extLst>
                <a:ext uri="{FF2B5EF4-FFF2-40B4-BE49-F238E27FC236}">
                  <a16:creationId xmlns:a16="http://schemas.microsoft.com/office/drawing/2014/main" id="{FD8187B0-3896-4FCF-B9BF-787DCB76B1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18017" y="5366117"/>
              <a:ext cx="387433" cy="278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A45F3A3A-C36E-47C6-8CD7-2EFD94A39400}"/>
                </a:ext>
              </a:extLst>
            </p:cNvPr>
            <p:cNvGrpSpPr/>
            <p:nvPr/>
          </p:nvGrpSpPr>
          <p:grpSpPr>
            <a:xfrm>
              <a:off x="3231338" y="5374330"/>
              <a:ext cx="1171440" cy="388515"/>
              <a:chOff x="4308451" y="6022768"/>
              <a:chExt cx="1561920" cy="518020"/>
            </a:xfrm>
          </p:grpSpPr>
          <p:sp>
            <p:nvSpPr>
              <p:cNvPr id="12" name="Parentesi graffa aperta 11">
                <a:extLst>
                  <a:ext uri="{FF2B5EF4-FFF2-40B4-BE49-F238E27FC236}">
                    <a16:creationId xmlns:a16="http://schemas.microsoft.com/office/drawing/2014/main" id="{8455B113-8176-4C40-A940-0E073CFA67E3}"/>
                  </a:ext>
                </a:extLst>
              </p:cNvPr>
              <p:cNvSpPr/>
              <p:nvPr/>
            </p:nvSpPr>
            <p:spPr>
              <a:xfrm rot="16200000">
                <a:off x="4976595" y="5354624"/>
                <a:ext cx="225631" cy="1561920"/>
              </a:xfrm>
              <a:prstGeom prst="leftBrac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sz="1350"/>
              </a:p>
            </p:txBody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C14576C5-BD68-4C47-B3A1-98ECA9E973D5}"/>
                  </a:ext>
                </a:extLst>
              </p:cNvPr>
              <p:cNvSpPr txBox="1"/>
              <p:nvPr/>
            </p:nvSpPr>
            <p:spPr>
              <a:xfrm>
                <a:off x="4742363" y="6248400"/>
                <a:ext cx="694093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825" dirty="0" err="1">
                    <a:solidFill>
                      <a:schemeClr val="accent5"/>
                    </a:solidFill>
                  </a:rPr>
                  <a:t>Dist</a:t>
                </a:r>
                <a:r>
                  <a:rPr lang="it-IT" sz="825" dirty="0">
                    <a:solidFill>
                      <a:schemeClr val="accent5"/>
                    </a:solidFill>
                  </a:rPr>
                  <a:t> = 3</a:t>
                </a:r>
              </a:p>
            </p:txBody>
          </p: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9C8EAA6D-6248-46B8-A5B0-2921C87DFD49}"/>
                </a:ext>
              </a:extLst>
            </p:cNvPr>
            <p:cNvGrpSpPr/>
            <p:nvPr/>
          </p:nvGrpSpPr>
          <p:grpSpPr>
            <a:xfrm>
              <a:off x="7157336" y="5388275"/>
              <a:ext cx="900851" cy="388515"/>
              <a:chOff x="4308451" y="6022768"/>
              <a:chExt cx="1561920" cy="518020"/>
            </a:xfrm>
          </p:grpSpPr>
          <p:sp>
            <p:nvSpPr>
              <p:cNvPr id="16" name="Parentesi graffa aperta 15">
                <a:extLst>
                  <a:ext uri="{FF2B5EF4-FFF2-40B4-BE49-F238E27FC236}">
                    <a16:creationId xmlns:a16="http://schemas.microsoft.com/office/drawing/2014/main" id="{C3CC8611-F61B-47E2-B383-735F6FADB8D6}"/>
                  </a:ext>
                </a:extLst>
              </p:cNvPr>
              <p:cNvSpPr/>
              <p:nvPr/>
            </p:nvSpPr>
            <p:spPr>
              <a:xfrm rot="16200000">
                <a:off x="4976595" y="5354624"/>
                <a:ext cx="225631" cy="1561920"/>
              </a:xfrm>
              <a:prstGeom prst="leftBrac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sz="1350"/>
              </a:p>
            </p:txBody>
          </p:sp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0C150915-27DF-47FA-89FC-F1F300C92338}"/>
                  </a:ext>
                </a:extLst>
              </p:cNvPr>
              <p:cNvSpPr txBox="1"/>
              <p:nvPr/>
            </p:nvSpPr>
            <p:spPr>
              <a:xfrm>
                <a:off x="4623342" y="6248400"/>
                <a:ext cx="902578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825" dirty="0" err="1">
                    <a:solidFill>
                      <a:schemeClr val="accent5"/>
                    </a:solidFill>
                  </a:rPr>
                  <a:t>Dist</a:t>
                </a:r>
                <a:r>
                  <a:rPr lang="it-IT" sz="825" dirty="0">
                    <a:solidFill>
                      <a:schemeClr val="accent5"/>
                    </a:solidFill>
                  </a:rPr>
                  <a:t> = 2</a:t>
                </a:r>
              </a:p>
            </p:txBody>
          </p:sp>
        </p:grp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CE68D229-40A8-4D3B-843F-30F2B0C2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0" y="857250"/>
            <a:ext cx="2292350" cy="1446150"/>
          </a:xfrm>
          <a:prstGeom prst="rect">
            <a:avLst/>
          </a:prstGeom>
        </p:spPr>
      </p:pic>
      <p:sp>
        <p:nvSpPr>
          <p:cNvPr id="18" name="Rectangle 13">
            <a:extLst>
              <a:ext uri="{FF2B5EF4-FFF2-40B4-BE49-F238E27FC236}">
                <a16:creationId xmlns:a16="http://schemas.microsoft.com/office/drawing/2014/main" id="{527F12CA-1FA7-4258-8093-FF52420DB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623099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5333E4-84B4-45EF-8FB6-98BB01CEB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1314450"/>
            <a:ext cx="6447501" cy="513608"/>
          </a:xfrm>
        </p:spPr>
        <p:txBody>
          <a:bodyPr>
            <a:normAutofit/>
          </a:bodyPr>
          <a:lstStyle/>
          <a:p>
            <a:r>
              <a:rPr lang="it-IT" sz="2400" b="1" u="sng" dirty="0">
                <a:solidFill>
                  <a:srgbClr val="007F51"/>
                </a:solidFill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Conseguenze del protocollo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16383F1-1F79-431E-9431-C8FC81705904}"/>
              </a:ext>
            </a:extLst>
          </p:cNvPr>
          <p:cNvSpPr txBox="1"/>
          <p:nvPr/>
        </p:nvSpPr>
        <p:spPr>
          <a:xfrm>
            <a:off x="163628" y="2483678"/>
            <a:ext cx="4572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007F51"/>
                </a:solidFill>
                <a:latin typeface="Palatino Linotype" panose="02040502050505030304" pitchFamily="18" charset="0"/>
              </a:rPr>
              <a:t>Vantaggi</a:t>
            </a:r>
          </a:p>
          <a:p>
            <a:pPr marL="257175" indent="-257175">
              <a:buFont typeface="+mj-lt"/>
              <a:buAutoNum type="arabicPeriod"/>
            </a:pPr>
            <a:r>
              <a:rPr lang="it-IT" sz="2400" dirty="0">
                <a:latin typeface="Palatino Linotype" panose="02040502050505030304" pitchFamily="18" charset="0"/>
              </a:rPr>
              <a:t>Pacchetti </a:t>
            </a:r>
            <a:r>
              <a:rPr lang="it-IT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Self-</a:t>
            </a:r>
            <a:r>
              <a:rPr lang="it-IT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Delimited</a:t>
            </a:r>
            <a:endParaRPr lang="it-IT" sz="2400" dirty="0">
              <a:latin typeface="Palatino Linotype" panose="02040502050505030304" pitchFamily="18" charset="0"/>
            </a:endParaRPr>
          </a:p>
          <a:p>
            <a:pPr marL="257175" indent="-257175">
              <a:buFont typeface="+mj-lt"/>
              <a:buAutoNum type="arabicPeriod"/>
            </a:pPr>
            <a:r>
              <a:rPr lang="it-IT" sz="2400" dirty="0">
                <a:latin typeface="Palatino Linotype" panose="02040502050505030304" pitchFamily="18" charset="0"/>
              </a:rPr>
              <a:t>Canale </a:t>
            </a:r>
            <a:r>
              <a:rPr lang="it-IT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Multi-</a:t>
            </a:r>
            <a:r>
              <a:rPr lang="it-IT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Packet</a:t>
            </a:r>
            <a:r>
              <a:rPr lang="it-IT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ready</a:t>
            </a:r>
            <a:endParaRPr lang="it-IT" sz="2400" dirty="0">
              <a:latin typeface="Palatino Linotype" panose="02040502050505030304" pitchFamily="18" charset="0"/>
            </a:endParaRPr>
          </a:p>
          <a:p>
            <a:pPr marL="257175" indent="-257175">
              <a:buFont typeface="+mj-lt"/>
              <a:buAutoNum type="arabicPeriod"/>
            </a:pPr>
            <a:r>
              <a:rPr lang="it-IT" sz="2400" dirty="0">
                <a:latin typeface="Palatino Linotype" panose="02040502050505030304" pitchFamily="18" charset="0"/>
              </a:rPr>
              <a:t>Protocollo </a:t>
            </a:r>
            <a:r>
              <a:rPr lang="it-IT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Senza Negoziazioni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82782D-5B30-474E-893C-CFB8ECC7FB93}"/>
              </a:ext>
            </a:extLst>
          </p:cNvPr>
          <p:cNvSpPr txBox="1"/>
          <p:nvPr/>
        </p:nvSpPr>
        <p:spPr>
          <a:xfrm>
            <a:off x="4735629" y="2520395"/>
            <a:ext cx="4446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C00000"/>
                </a:solidFill>
                <a:latin typeface="Palatino Linotype" panose="02040502050505030304" pitchFamily="18" charset="0"/>
              </a:rPr>
              <a:t>Svantaggi</a:t>
            </a:r>
          </a:p>
          <a:p>
            <a:pPr marL="257175" indent="-257175">
              <a:buFont typeface="+mj-lt"/>
              <a:buAutoNum type="arabicPeriod"/>
            </a:pPr>
            <a:r>
              <a:rPr lang="it-IT" sz="2400" dirty="0">
                <a:latin typeface="Palatino Linotype" panose="02040502050505030304" pitchFamily="18" charset="0"/>
              </a:rPr>
              <a:t>Aggiunge 2 byte fissi</a:t>
            </a:r>
          </a:p>
          <a:p>
            <a:pPr marL="257175" indent="-257175">
              <a:buFont typeface="+mj-lt"/>
              <a:buAutoNum type="arabicPeriod"/>
            </a:pPr>
            <a:r>
              <a:rPr lang="it-IT" sz="2400" dirty="0">
                <a:latin typeface="Palatino Linotype" panose="02040502050505030304" pitchFamily="18" charset="0"/>
              </a:rPr>
              <a:t>Richiede O(n) elaborazione sia in codifica che decodifica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CE6FAB5-3D74-43ED-9538-C4BB1FD8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50" y="857250"/>
            <a:ext cx="2292350" cy="1446150"/>
          </a:xfrm>
          <a:prstGeom prst="rect">
            <a:avLst/>
          </a:prstGeom>
        </p:spPr>
      </p:pic>
      <p:sp>
        <p:nvSpPr>
          <p:cNvPr id="7" name="Rectangle 13">
            <a:extLst>
              <a:ext uri="{FF2B5EF4-FFF2-40B4-BE49-F238E27FC236}">
                <a16:creationId xmlns:a16="http://schemas.microsoft.com/office/drawing/2014/main" id="{D70EA24B-C4E3-4707-B815-D15EDA65D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391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03EF4A8-0BE2-406C-AFB2-28289C4BE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" y="195263"/>
            <a:ext cx="8493113" cy="581818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EB2BEF0-378C-4C8E-9357-163473A38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0" y="5290376"/>
            <a:ext cx="2292350" cy="1446150"/>
          </a:xfrm>
          <a:prstGeom prst="rect">
            <a:avLst/>
          </a:prstGeom>
        </p:spPr>
      </p:pic>
      <p:sp>
        <p:nvSpPr>
          <p:cNvPr id="4" name="Rectangle 13">
            <a:extLst>
              <a:ext uri="{FF2B5EF4-FFF2-40B4-BE49-F238E27FC236}">
                <a16:creationId xmlns:a16="http://schemas.microsoft.com/office/drawing/2014/main" id="{920B9F1A-7AA7-4E25-8A4C-FC03C2EA8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464258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35BDCE3-A449-42BB-91C2-7BECC774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12" y="908680"/>
            <a:ext cx="6131065" cy="504064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B384592-69B5-468A-AEA7-DF35FC11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0" y="0"/>
            <a:ext cx="2292350" cy="1446150"/>
          </a:xfrm>
          <a:prstGeom prst="rect">
            <a:avLst/>
          </a:prstGeom>
        </p:spPr>
      </p:pic>
      <p:sp>
        <p:nvSpPr>
          <p:cNvPr id="4" name="Rectangle 13">
            <a:extLst>
              <a:ext uri="{FF2B5EF4-FFF2-40B4-BE49-F238E27FC236}">
                <a16:creationId xmlns:a16="http://schemas.microsoft.com/office/drawing/2014/main" id="{BD9C0131-F6BE-4C3C-AA4A-CA3114F9B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12045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386676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Fusione Nucleare, Perché?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2127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L’energia nucleare prodotta a seguito di questa reazione è elevatissima e per tale motivo risulta di forte interesse per la civiltà umana sviluppare tecniche sofisticate che ne permettano la raccolta in maniera controllata.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Il processo di Fusione Nucleare avviene naturalmente all’interno delle stelle e trasforma l’idrogeno (di cui sono composte) in elio.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 descr="Il futuro della Fusione Nucleare - Vitrociset">
            <a:extLst>
              <a:ext uri="{FF2B5EF4-FFF2-40B4-BE49-F238E27FC236}">
                <a16:creationId xmlns:a16="http://schemas.microsoft.com/office/drawing/2014/main" id="{C61B88F4-5F8C-49FA-B633-18F9EF61D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15" y="3111190"/>
            <a:ext cx="4163528" cy="27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0F55FE51-8594-4C78-9B5D-E3F02F52CA32}"/>
              </a:ext>
            </a:extLst>
          </p:cNvPr>
          <p:cNvGrpSpPr/>
          <p:nvPr/>
        </p:nvGrpSpPr>
        <p:grpSpPr>
          <a:xfrm>
            <a:off x="-206299" y="3111190"/>
            <a:ext cx="5018978" cy="2469995"/>
            <a:chOff x="-206299" y="3111190"/>
            <a:chExt cx="5018978" cy="2469995"/>
          </a:xfrm>
        </p:grpSpPr>
        <p:pic>
          <p:nvPicPr>
            <p:cNvPr id="5122" name="Picture 2" descr="Chimica: fissione nucleare Diagram | Quizlet">
              <a:extLst>
                <a:ext uri="{FF2B5EF4-FFF2-40B4-BE49-F238E27FC236}">
                  <a16:creationId xmlns:a16="http://schemas.microsoft.com/office/drawing/2014/main" id="{557B9C3B-258A-4318-B809-35E2CB939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916" y="3350433"/>
              <a:ext cx="4594763" cy="1972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Segno di moltiplicazione 1">
              <a:extLst>
                <a:ext uri="{FF2B5EF4-FFF2-40B4-BE49-F238E27FC236}">
                  <a16:creationId xmlns:a16="http://schemas.microsoft.com/office/drawing/2014/main" id="{D87A5C4D-D16D-49F6-917C-4F9813E54E00}"/>
                </a:ext>
              </a:extLst>
            </p:cNvPr>
            <p:cNvSpPr/>
            <p:nvPr/>
          </p:nvSpPr>
          <p:spPr>
            <a:xfrm>
              <a:off x="-206299" y="3111190"/>
              <a:ext cx="5018977" cy="2469995"/>
            </a:xfrm>
            <a:prstGeom prst="mathMultiply">
              <a:avLst/>
            </a:prstGeom>
            <a:solidFill>
              <a:srgbClr val="FF0000">
                <a:alpha val="60000"/>
              </a:srgb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6118447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egnaposto data 3">
            <a:extLst>
              <a:ext uri="{FF2B5EF4-FFF2-40B4-BE49-F238E27FC236}">
                <a16:creationId xmlns:a16="http://schemas.microsoft.com/office/drawing/2014/main" id="{5CB4A313-F12C-4BC3-B307-3E5C3F6B4F2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2C4E9DA-A7C7-47CC-BE79-0821E2C85523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12/10/2021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11268" name="Segnaposto piè di pagina 4">
            <a:extLst>
              <a:ext uri="{FF2B5EF4-FFF2-40B4-BE49-F238E27FC236}">
                <a16:creationId xmlns:a16="http://schemas.microsoft.com/office/drawing/2014/main" id="{4AF89318-DCB2-411D-89B2-12A61C5DA9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Titolo Presentazione</a:t>
            </a:r>
          </a:p>
        </p:txBody>
      </p:sp>
      <p:sp>
        <p:nvSpPr>
          <p:cNvPr id="11269" name="Segnaposto numero diapositiva 5">
            <a:extLst>
              <a:ext uri="{FF2B5EF4-FFF2-40B4-BE49-F238E27FC236}">
                <a16:creationId xmlns:a16="http://schemas.microsoft.com/office/drawing/2014/main" id="{5A602902-5445-4B8D-B710-49A555D399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</a:t>
            </a:r>
            <a:fld id="{1F3678D2-77C9-4955-84B8-19244FDF66CA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98592A-440C-4436-BB25-979650141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896156-85C2-42E9-A3B4-92BDEFD973A2}"/>
              </a:ext>
            </a:extLst>
          </p:cNvPr>
          <p:cNvSpPr txBox="1"/>
          <p:nvPr/>
        </p:nvSpPr>
        <p:spPr>
          <a:xfrm>
            <a:off x="1705344" y="2659559"/>
            <a:ext cx="5733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latin typeface="Palatino Linotype" panose="02040502050505030304" pitchFamily="18" charset="0"/>
              </a:rPr>
              <a:t>Grazie per </a:t>
            </a:r>
            <a:r>
              <a:rPr lang="it-IT" sz="4400" dirty="0">
                <a:latin typeface="Palatino Linotype" panose="02040502050505030304" pitchFamily="18" charset="0"/>
              </a:rPr>
              <a:t>l’attenzione!</a:t>
            </a:r>
            <a:endParaRPr lang="it-IT" sz="4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106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4175695" cy="83099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Fusione Nucleare, Vantaggi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323" y="723522"/>
            <a:ext cx="8696401" cy="2805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 dirty="0">
                <a:latin typeface="Palatino Linotype" panose="02040502050505030304" pitchFamily="18" charset="0"/>
              </a:rPr>
              <a:t>Combustibile semi-inesauribile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 dirty="0">
                <a:latin typeface="Palatino Linotype" panose="02040502050505030304" pitchFamily="18" charset="0"/>
              </a:rPr>
              <a:t>Rischi di Contaminazione </a:t>
            </a:r>
            <a:r>
              <a:rPr lang="it-IT" altLang="it-IT" b="1" u="sng" dirty="0">
                <a:latin typeface="Palatino Linotype" panose="02040502050505030304" pitchFamily="18" charset="0"/>
              </a:rPr>
              <a:t>nulli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 dirty="0">
                <a:latin typeface="Palatino Linotype" panose="02040502050505030304" pitchFamily="18" charset="0"/>
              </a:rPr>
              <a:t>Assenza di inquinanti ambientali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 dirty="0">
                <a:latin typeface="Palatino Linotype" panose="02040502050505030304" pitchFamily="18" charset="0"/>
              </a:rPr>
              <a:t>Nessuno prodotto derivato è adatto a fini Bellici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 dirty="0">
                <a:latin typeface="Palatino Linotype" panose="02040502050505030304" pitchFamily="18" charset="0"/>
              </a:rPr>
              <a:t>Livelli di radioattività residua lievi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45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trumento, motore, mugnaio&#10;&#10;Descrizione generata automaticamente">
            <a:extLst>
              <a:ext uri="{FF2B5EF4-FFF2-40B4-BE49-F238E27FC236}">
                <a16:creationId xmlns:a16="http://schemas.microsoft.com/office/drawing/2014/main" id="{0EC0B769-93DF-4451-A316-20835C83D7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3" t="6994" r="26885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320" y="1161288"/>
            <a:ext cx="3200860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Tokamak, centrale di </a:t>
            </a:r>
            <a:r>
              <a:rPr lang="en-US" altLang="it-IT" b="1" u="sng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Fusione</a:t>
            </a:r>
            <a:r>
              <a:rPr lang="en-US" altLang="it-IT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it-IT" b="1" u="sng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Nucleare</a:t>
            </a:r>
            <a:endParaRPr lang="en-US" altLang="it-IT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85" y="2718054"/>
            <a:ext cx="3786995" cy="197549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20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Un Tokamak è una </a:t>
            </a:r>
            <a:r>
              <a:rPr lang="en-US" altLang="it-IT" sz="2000" dirty="0" err="1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macchina</a:t>
            </a:r>
            <a:r>
              <a:rPr lang="en-US" altLang="it-IT" sz="20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 di forma </a:t>
            </a:r>
            <a:r>
              <a:rPr lang="en-US" altLang="it-IT" sz="2000" b="1" dirty="0" err="1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toroidale</a:t>
            </a:r>
            <a:r>
              <a:rPr lang="en-US" altLang="it-IT" sz="2000" b="1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 </a:t>
            </a:r>
            <a:r>
              <a:rPr lang="en-US" altLang="it-IT" sz="20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in cui un gas (</a:t>
            </a:r>
            <a:r>
              <a:rPr lang="en-US" altLang="it-IT" sz="2000" dirty="0" err="1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solitamente</a:t>
            </a:r>
            <a:r>
              <a:rPr lang="en-US" altLang="it-IT" sz="20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 </a:t>
            </a:r>
            <a:r>
              <a:rPr lang="en-US" altLang="it-IT" sz="2000" dirty="0" err="1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idrogeno</a:t>
            </a:r>
            <a:r>
              <a:rPr lang="en-US" altLang="it-IT" sz="20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) </a:t>
            </a:r>
            <a:r>
              <a:rPr lang="en-US" altLang="it-IT" sz="2000" dirty="0" err="1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viene</a:t>
            </a:r>
            <a:r>
              <a:rPr lang="en-US" altLang="it-IT" sz="20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 </a:t>
            </a:r>
            <a:r>
              <a:rPr lang="en-US" altLang="it-IT" sz="2000" dirty="0" err="1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portato</a:t>
            </a:r>
            <a:r>
              <a:rPr lang="en-US" altLang="it-IT" sz="20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 </a:t>
            </a:r>
            <a:r>
              <a:rPr lang="en-US" altLang="it-IT" sz="2000" dirty="0" err="1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nello</a:t>
            </a:r>
            <a:r>
              <a:rPr lang="en-US" altLang="it-IT" sz="20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 </a:t>
            </a:r>
            <a:r>
              <a:rPr lang="en-US" altLang="it-IT" sz="2000" dirty="0" err="1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stato</a:t>
            </a:r>
            <a:r>
              <a:rPr lang="en-US" altLang="it-IT" sz="20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 di </a:t>
            </a:r>
            <a:r>
              <a:rPr lang="en-US" altLang="it-IT" sz="2000" b="1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Plasma</a:t>
            </a:r>
            <a:r>
              <a:rPr lang="en-US" altLang="it-IT" sz="20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 e </a:t>
            </a:r>
            <a:r>
              <a:rPr lang="en-US" altLang="it-IT" sz="2000" dirty="0" err="1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mantenuto</a:t>
            </a:r>
            <a:r>
              <a:rPr lang="en-US" altLang="it-IT" sz="20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 </a:t>
            </a:r>
            <a:r>
              <a:rPr lang="en-US" altLang="it-IT" sz="2000" dirty="0" err="1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coeso</a:t>
            </a:r>
            <a:r>
              <a:rPr lang="en-US" altLang="it-IT" sz="20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 e </a:t>
            </a:r>
            <a:r>
              <a:rPr lang="en-US" altLang="it-IT" sz="2000" dirty="0" err="1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lontano</a:t>
            </a:r>
            <a:r>
              <a:rPr lang="en-US" altLang="it-IT" sz="20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 </a:t>
            </a:r>
            <a:r>
              <a:rPr lang="en-US" altLang="it-IT" sz="2000" dirty="0" err="1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dalle</a:t>
            </a:r>
            <a:r>
              <a:rPr lang="en-US" altLang="it-IT" sz="20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 </a:t>
            </a:r>
            <a:r>
              <a:rPr lang="en-US" altLang="it-IT" sz="2000" dirty="0" err="1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pareti</a:t>
            </a:r>
            <a:r>
              <a:rPr lang="en-US" altLang="it-IT" sz="20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 interne </a:t>
            </a:r>
            <a:r>
              <a:rPr lang="en-US" altLang="it-IT" sz="2000" dirty="0" err="1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grazie</a:t>
            </a:r>
            <a:r>
              <a:rPr lang="en-US" altLang="it-IT" sz="20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 ad un campo </a:t>
            </a:r>
            <a:r>
              <a:rPr lang="en-US" altLang="it-IT" sz="2000" dirty="0" err="1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rPr>
              <a:t>magnetico</a:t>
            </a:r>
            <a:endParaRPr lang="en-US" altLang="it-IT" sz="2000" b="1" dirty="0">
              <a:solidFill>
                <a:schemeClr val="tx1"/>
              </a:solidFill>
              <a:latin typeface="Palatino Linotype" panose="02040502050505030304" pitchFamily="18" charset="0"/>
              <a:ea typeface="+mn-ea"/>
            </a:endParaRP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D1881366-7378-40B1-9F8A-0D4245CCE4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5443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Immagine che contiene elettronico, connettore, adattatore&#10;&#10;Descrizione generata automaticamente">
            <a:extLst>
              <a:ext uri="{FF2B5EF4-FFF2-40B4-BE49-F238E27FC236}">
                <a16:creationId xmlns:a16="http://schemas.microsoft.com/office/drawing/2014/main" id="{34B01545-E902-4E0D-A16A-FD3AE9085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5" t="6484" r="25807" b="-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AEF9043D-02F4-4959-BDDB-A81A90621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it-IT" sz="4200" dirty="0">
                <a:solidFill>
                  <a:srgbClr val="007F51"/>
                </a:solidFill>
              </a:rPr>
              <a:t>Prototipo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122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8226</TotalTime>
  <Words>1442</Words>
  <Application>Microsoft Office PowerPoint</Application>
  <PresentationFormat>Presentazione su schermo (4:3)</PresentationFormat>
  <Paragraphs>186</Paragraphs>
  <Slides>60</Slides>
  <Notes>2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60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Palatino Linotype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Prototipo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EMP: Embedded Message Pack</vt:lpstr>
      <vt:lpstr>Scopo, Key feature, limiti di EMP</vt:lpstr>
      <vt:lpstr>Protocollo di comunicazione</vt:lpstr>
      <vt:lpstr>Conseguenze del protocollo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... Alice</dc:creator>
  <cp:lastModifiedBy>emanuele alfano</cp:lastModifiedBy>
  <cp:revision>455</cp:revision>
  <dcterms:created xsi:type="dcterms:W3CDTF">2021-03-18T18:17:38Z</dcterms:created>
  <dcterms:modified xsi:type="dcterms:W3CDTF">2021-10-12T20:10:46Z</dcterms:modified>
</cp:coreProperties>
</file>